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6"/>
  </p:notesMasterIdLst>
  <p:handoutMasterIdLst>
    <p:handoutMasterId r:id="rId37"/>
  </p:handoutMasterIdLst>
  <p:sldIdLst>
    <p:sldId id="946" r:id="rId2"/>
    <p:sldId id="948" r:id="rId3"/>
    <p:sldId id="949" r:id="rId4"/>
    <p:sldId id="901" r:id="rId5"/>
    <p:sldId id="947" r:id="rId6"/>
    <p:sldId id="904" r:id="rId7"/>
    <p:sldId id="906" r:id="rId8"/>
    <p:sldId id="907" r:id="rId9"/>
    <p:sldId id="908" r:id="rId10"/>
    <p:sldId id="909" r:id="rId11"/>
    <p:sldId id="910" r:id="rId12"/>
    <p:sldId id="911" r:id="rId13"/>
    <p:sldId id="912" r:id="rId14"/>
    <p:sldId id="920" r:id="rId15"/>
    <p:sldId id="921" r:id="rId16"/>
    <p:sldId id="922" r:id="rId17"/>
    <p:sldId id="923" r:id="rId18"/>
    <p:sldId id="928" r:id="rId19"/>
    <p:sldId id="929" r:id="rId20"/>
    <p:sldId id="930" r:id="rId21"/>
    <p:sldId id="931" r:id="rId22"/>
    <p:sldId id="932" r:id="rId23"/>
    <p:sldId id="934" r:id="rId24"/>
    <p:sldId id="935" r:id="rId25"/>
    <p:sldId id="944" r:id="rId26"/>
    <p:sldId id="933" r:id="rId27"/>
    <p:sldId id="940" r:id="rId28"/>
    <p:sldId id="941" r:id="rId29"/>
    <p:sldId id="942" r:id="rId30"/>
    <p:sldId id="936" r:id="rId31"/>
    <p:sldId id="945" r:id="rId32"/>
    <p:sldId id="937" r:id="rId33"/>
    <p:sldId id="943" r:id="rId34"/>
    <p:sldId id="770" r:id="rId35"/>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C762D"/>
    <a:srgbClr val="FF99FF"/>
    <a:srgbClr val="10983A"/>
    <a:srgbClr val="14BC48"/>
    <a:srgbClr val="66FF99"/>
    <a:srgbClr val="99FF66"/>
    <a:srgbClr val="66FF66"/>
    <a:srgbClr val="66FF33"/>
    <a:srgbClr val="50A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6" autoAdjust="0"/>
    <p:restoredTop sz="93245" autoAdjust="0"/>
  </p:normalViewPr>
  <p:slideViewPr>
    <p:cSldViewPr>
      <p:cViewPr>
        <p:scale>
          <a:sx n="84" d="100"/>
          <a:sy n="84" d="100"/>
        </p:scale>
        <p:origin x="1560" y="6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3177" tIns="46589" rIns="93177" bIns="46589" rtlCol="0"/>
          <a:lstStyle>
            <a:lvl1pPr algn="r">
              <a:defRPr sz="1200"/>
            </a:lvl1pPr>
          </a:lstStyle>
          <a:p>
            <a:fld id="{F4C4D77B-4F5C-47F9-AACD-A1AF8C814ED0}" type="datetimeFigureOut">
              <a:rPr lang="en-US" smtClean="0"/>
              <a:t>8/22/2023</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3177" tIns="46589" rIns="93177" bIns="46589" rtlCol="0" anchor="b"/>
          <a:lstStyle>
            <a:lvl1pPr algn="r">
              <a:defRPr sz="1200"/>
            </a:lvl1pPr>
          </a:lstStyle>
          <a:p>
            <a:fld id="{3B1E068A-6664-407C-8563-22FAFE08EBFC}" type="slidenum">
              <a:rPr lang="en-US" smtClean="0"/>
              <a:t>‹#›</a:t>
            </a:fld>
            <a:endParaRPr lang="en-US"/>
          </a:p>
        </p:txBody>
      </p:sp>
    </p:spTree>
    <p:extLst>
      <p:ext uri="{BB962C8B-B14F-4D97-AF65-F5344CB8AC3E}">
        <p14:creationId xmlns:p14="http://schemas.microsoft.com/office/powerpoint/2010/main" val="304014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02657C17-3209-49C2-A906-4B175B229CA0}" type="datetimeFigureOut">
              <a:rPr lang="en-US" smtClean="0"/>
              <a:t>8/22/2023</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050D004F-80F1-4F9B-80D7-D82524DD35D5}" type="slidenum">
              <a:rPr lang="en-US" smtClean="0"/>
              <a:t>‹#›</a:t>
            </a:fld>
            <a:endParaRPr lang="en-US"/>
          </a:p>
        </p:txBody>
      </p:sp>
    </p:spTree>
    <p:extLst>
      <p:ext uri="{BB962C8B-B14F-4D97-AF65-F5344CB8AC3E}">
        <p14:creationId xmlns:p14="http://schemas.microsoft.com/office/powerpoint/2010/main" val="149608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D004F-80F1-4F9B-80D7-D82524DD35D5}" type="slidenum">
              <a:rPr lang="en-US" smtClean="0"/>
              <a:t>24</a:t>
            </a:fld>
            <a:endParaRPr lang="en-US"/>
          </a:p>
        </p:txBody>
      </p:sp>
    </p:spTree>
    <p:extLst>
      <p:ext uri="{BB962C8B-B14F-4D97-AF65-F5344CB8AC3E}">
        <p14:creationId xmlns:p14="http://schemas.microsoft.com/office/powerpoint/2010/main" val="334648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622403E-6964-41F9-8569-3971DC60A3ED}"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CB51B2-A4FE-4839-9A5D-F1130D7DE74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394C2D-14A9-4EFD-936C-67790B7CC95F}"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A72C333-1DC5-44AC-9F94-DDA0006689F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99EF7A-72AD-4301-B677-04E9283273DE}"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8443325-3908-4700-AA1A-70B65E3DCEA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5B533B0-8D8C-464D-BB2C-2941BD756C64}"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CE4E31D-73DB-4C48-B14E-0000AE1A0FB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7E88748-7824-48F4-8727-4F2208919C8D}"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22A81F-B170-490C-A46F-827AE5EF7EB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00028B-8399-43C8-ADFC-9449FB58E9B1}"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3C42425-D4FF-4122-9121-31F27B11AEC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1E8448F-61BF-434E-9957-A3F13F74EB08}"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B5E7095-1167-40B6-A493-FB0D935BAA7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909DC9-BE2F-4692-ABCD-2CBD5CA563DC}"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261D67B-A633-4D2F-AEBC-1AA05C9B6B6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4443CB-E07A-404D-A142-D0C872872DA8}" type="datetimeFigureOut">
              <a:rPr lang="en-US"/>
              <a:pPr>
                <a:defRPr/>
              </a:pPr>
              <a:t>8/22/2023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182D4FB-3997-49DA-AF3E-D583EADECE5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996F155-9D25-488C-B269-3CE69A8E40C4}" type="datetimeFigureOut">
              <a:rPr lang="en-US"/>
              <a:pPr>
                <a:defRPr/>
              </a:pPr>
              <a:t>8/22/2023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5720B2E-FAF7-4833-83A9-25A9C755571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2FA04B-4BC8-4BFF-BAFE-BB59A7888F24}" type="datetimeFigureOut">
              <a:rPr lang="en-US"/>
              <a:pPr>
                <a:defRPr/>
              </a:pPr>
              <a:t>8/22/2023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A6E348A-80B4-4E98-87AF-DAC15DD6F91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67233A-DD9A-4CF8-B941-2F83EBD00B76}"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F1F722D-1667-47E3-B2BE-F5BADC783C4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2915284-912D-4E63-9954-9363FCA66254}"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B8234BF-AD1D-4111-8050-D751F40610B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F2D24AE-74A4-4E07-92F0-B360BFC82D84}" type="datetimeFigureOut">
              <a:rPr lang="en-US"/>
              <a:pPr>
                <a:defRPr/>
              </a:pPr>
              <a:t>8/22/2023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2A10C1F-04A2-46AA-B33A-2DE12C10D79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7" r:id="rId2"/>
    <p:sldLayoutId id="2147483686" r:id="rId3"/>
    <p:sldLayoutId id="2147483685" r:id="rId4"/>
    <p:sldLayoutId id="2147483684" r:id="rId5"/>
    <p:sldLayoutId id="2147483683" r:id="rId6"/>
    <p:sldLayoutId id="2147483682" r:id="rId7"/>
    <p:sldLayoutId id="2147483681" r:id="rId8"/>
    <p:sldLayoutId id="2147483680" r:id="rId9"/>
    <p:sldLayoutId id="2147483679" r:id="rId10"/>
    <p:sldLayoutId id="2147483678" r:id="rId11"/>
    <p:sldLayoutId id="2147483677" r:id="rId12"/>
    <p:sldLayoutId id="2147483676" r:id="rId13"/>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png"/><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hyperlink" Target="https://www.fincen.gov/" TargetMode="External"/><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3.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4.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6.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6858000" cy="6324600"/>
          </a:xfrm>
        </p:spPr>
        <p:txBody>
          <a:bodyPr>
            <a:noAutofit/>
          </a:bodyPr>
          <a:lstStyle/>
          <a:p>
            <a:r>
              <a:rPr lang="en-US" sz="4000" b="1" dirty="0">
                <a:solidFill>
                  <a:srgbClr val="FF0000"/>
                </a:solidFill>
              </a:rPr>
              <a:t>Be sure that you have speakers connected and know how to adjust your volume.  Do not continue if you do not hear audio.</a:t>
            </a:r>
            <a:br>
              <a:rPr lang="en-US" sz="4000" b="1" dirty="0">
                <a:solidFill>
                  <a:srgbClr val="FF0000"/>
                </a:solidFill>
              </a:rPr>
            </a:br>
            <a:r>
              <a:rPr lang="en-US" sz="4000" b="1" dirty="0"/>
              <a:t>If you do not hear audio, try pressing the left arrow key and then the space bar.</a:t>
            </a:r>
            <a:br>
              <a:rPr lang="en-US" sz="4000" b="1" dirty="0">
                <a:solidFill>
                  <a:srgbClr val="FF0000"/>
                </a:solidFill>
              </a:rPr>
            </a:br>
            <a:r>
              <a:rPr lang="en-US" sz="4000" b="1" dirty="0">
                <a:solidFill>
                  <a:srgbClr val="0000FF"/>
                </a:solidFill>
              </a:rPr>
              <a:t>Advance by pushing the space bar.</a:t>
            </a:r>
            <a:br>
              <a:rPr lang="en-US" sz="4000" b="1" dirty="0">
                <a:solidFill>
                  <a:srgbClr val="0000FF"/>
                </a:solidFill>
              </a:rPr>
            </a:br>
            <a:endParaRPr lang="en-US" sz="4000" b="1" dirty="0">
              <a:solidFill>
                <a:srgbClr val="FF0000"/>
              </a:solidFill>
            </a:endParaRPr>
          </a:p>
        </p:txBody>
      </p:sp>
      <p:pic>
        <p:nvPicPr>
          <p:cNvPr id="6" name="Audio 5">
            <a:hlinkClick r:id="" action="ppaction://media"/>
            <a:extLst>
              <a:ext uri="{FF2B5EF4-FFF2-40B4-BE49-F238E27FC236}">
                <a16:creationId xmlns:a16="http://schemas.microsoft.com/office/drawing/2014/main" id="{4F116EB2-7F54-4E4D-A318-3CA94911E9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61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CTR</a:t>
            </a:r>
          </a:p>
        </p:txBody>
      </p:sp>
      <p:sp>
        <p:nvSpPr>
          <p:cNvPr id="3" name="Content Placeholder 2"/>
          <p:cNvSpPr>
            <a:spLocks noGrp="1"/>
          </p:cNvSpPr>
          <p:nvPr>
            <p:ph idx="4294967295"/>
          </p:nvPr>
        </p:nvSpPr>
        <p:spPr/>
        <p:txBody>
          <a:bodyPr/>
          <a:lstStyle/>
          <a:p>
            <a:pPr eaLnBrk="1" hangingPunct="1"/>
            <a:r>
              <a:rPr lang="en-US" sz="6600" b="1" dirty="0">
                <a:solidFill>
                  <a:srgbClr val="FFFF00"/>
                </a:solidFill>
              </a:rPr>
              <a:t>C</a:t>
            </a:r>
            <a:r>
              <a:rPr lang="en-US" sz="6600" b="1" dirty="0">
                <a:solidFill>
                  <a:schemeClr val="bg1"/>
                </a:solidFill>
              </a:rPr>
              <a:t>ash</a:t>
            </a:r>
          </a:p>
          <a:p>
            <a:pPr algn="ctr" eaLnBrk="1" hangingPunct="1"/>
            <a:r>
              <a:rPr lang="en-US" sz="6600" b="1" dirty="0">
                <a:solidFill>
                  <a:srgbClr val="FFFF00"/>
                </a:solidFill>
              </a:rPr>
              <a:t>T</a:t>
            </a:r>
            <a:r>
              <a:rPr lang="en-US" sz="6600" b="1" dirty="0">
                <a:solidFill>
                  <a:schemeClr val="bg1"/>
                </a:solidFill>
              </a:rPr>
              <a:t>ransaction</a:t>
            </a:r>
          </a:p>
          <a:p>
            <a:pPr algn="r" eaLnBrk="1" hangingPunct="1"/>
            <a:r>
              <a:rPr lang="en-US" sz="6600" b="1" dirty="0">
                <a:solidFill>
                  <a:srgbClr val="FFFF00"/>
                </a:solidFill>
              </a:rPr>
              <a:t>R</a:t>
            </a:r>
            <a:r>
              <a:rPr lang="en-US" sz="6600" b="1" dirty="0">
                <a:solidFill>
                  <a:schemeClr val="bg1"/>
                </a:solidFill>
              </a:rPr>
              <a:t>eport</a:t>
            </a:r>
          </a:p>
        </p:txBody>
      </p:sp>
      <p:pic>
        <p:nvPicPr>
          <p:cNvPr id="2" name="Audio 1">
            <a:hlinkClick r:id="" action="ppaction://media"/>
            <a:extLst>
              <a:ext uri="{FF2B5EF4-FFF2-40B4-BE49-F238E27FC236}">
                <a16:creationId xmlns:a16="http://schemas.microsoft.com/office/drawing/2014/main" id="{D0C4736B-080A-46D0-AA08-EC3DA8FF8C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2692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3313"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CIP</a:t>
            </a:r>
          </a:p>
        </p:txBody>
      </p:sp>
      <p:sp>
        <p:nvSpPr>
          <p:cNvPr id="3" name="Content Placeholder 2"/>
          <p:cNvSpPr>
            <a:spLocks noGrp="1"/>
          </p:cNvSpPr>
          <p:nvPr>
            <p:ph idx="4294967295"/>
          </p:nvPr>
        </p:nvSpPr>
        <p:spPr>
          <a:xfrm>
            <a:off x="481343" y="1613041"/>
            <a:ext cx="8229600" cy="4525963"/>
          </a:xfrm>
        </p:spPr>
        <p:txBody>
          <a:bodyPr/>
          <a:lstStyle/>
          <a:p>
            <a:pPr eaLnBrk="1" hangingPunct="1"/>
            <a:r>
              <a:rPr lang="en-US" sz="6600" b="1" dirty="0">
                <a:solidFill>
                  <a:schemeClr val="bg1"/>
                </a:solidFill>
              </a:rPr>
              <a:t>Customer</a:t>
            </a:r>
          </a:p>
          <a:p>
            <a:pPr algn="ctr" eaLnBrk="1" hangingPunct="1"/>
            <a:r>
              <a:rPr lang="en-US" sz="6600" b="1" dirty="0">
                <a:solidFill>
                  <a:schemeClr val="bg1"/>
                </a:solidFill>
              </a:rPr>
              <a:t>Identification</a:t>
            </a:r>
          </a:p>
          <a:p>
            <a:pPr algn="r" eaLnBrk="1" hangingPunct="1"/>
            <a:r>
              <a:rPr lang="en-US" sz="6600" b="1" dirty="0">
                <a:solidFill>
                  <a:schemeClr val="bg1"/>
                </a:solidFill>
              </a:rPr>
              <a:t>Program</a:t>
            </a:r>
          </a:p>
        </p:txBody>
      </p:sp>
      <p:pic>
        <p:nvPicPr>
          <p:cNvPr id="9" name="Audio 8">
            <a:hlinkClick r:id="" action="ppaction://media"/>
            <a:extLst>
              <a:ext uri="{FF2B5EF4-FFF2-40B4-BE49-F238E27FC236}">
                <a16:creationId xmlns:a16="http://schemas.microsoft.com/office/drawing/2014/main" id="{2E18C0D7-D4E4-4133-A7A2-F5318A569E4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47921326"/>
      </p:ext>
    </p:extLst>
  </p:cSld>
  <p:clrMapOvr>
    <a:masterClrMapping/>
  </p:clrMapOvr>
  <p:transition advTm="162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par>
                                <p:cTn id="10" presetID="22" presetClass="entr" presetSubtype="4" fill="hold" grpId="0" nodeType="with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1250"/>
                                        <p:tgtEl>
                                          <p:spTgt spid="3">
                                            <p:txEl>
                                              <p:pRg st="0" end="0"/>
                                            </p:txEl>
                                          </p:spTgt>
                                        </p:tgtEl>
                                      </p:cBhvr>
                                    </p:animEffect>
                                  </p:childTnLst>
                                </p:cTn>
                              </p:par>
                              <p:par>
                                <p:cTn id="13" presetID="22" presetClass="entr" presetSubtype="4" fill="hold" grpId="0" nodeType="with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1500"/>
                                        <p:tgtEl>
                                          <p:spTgt spid="3">
                                            <p:txEl>
                                              <p:pRg st="1" end="1"/>
                                            </p:txEl>
                                          </p:spTgt>
                                        </p:tgtEl>
                                      </p:cBhvr>
                                    </p:animEffect>
                                  </p:childTnLst>
                                </p:cTn>
                              </p:par>
                              <p:par>
                                <p:cTn id="16" presetID="22" presetClass="entr" presetSubtype="4" fill="hold" grpId="0" nodeType="withEffect">
                                  <p:stCondLst>
                                    <p:cond delay="125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13313"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FF00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OFAC</a:t>
            </a:r>
          </a:p>
        </p:txBody>
      </p:sp>
      <p:sp>
        <p:nvSpPr>
          <p:cNvPr id="3" name="Content Placeholder 2"/>
          <p:cNvSpPr>
            <a:spLocks noGrp="1"/>
          </p:cNvSpPr>
          <p:nvPr>
            <p:ph idx="4294967295"/>
          </p:nvPr>
        </p:nvSpPr>
        <p:spPr/>
        <p:txBody>
          <a:bodyPr/>
          <a:lstStyle/>
          <a:p>
            <a:pPr eaLnBrk="1" hangingPunct="1"/>
            <a:r>
              <a:rPr lang="en-US" sz="6600" b="1" dirty="0">
                <a:solidFill>
                  <a:srgbClr val="FFFF00"/>
                </a:solidFill>
              </a:rPr>
              <a:t>O</a:t>
            </a:r>
            <a:r>
              <a:rPr lang="en-US" sz="6600" b="1" dirty="0">
                <a:solidFill>
                  <a:schemeClr val="bg1"/>
                </a:solidFill>
              </a:rPr>
              <a:t>ffice of</a:t>
            </a:r>
          </a:p>
          <a:p>
            <a:pPr eaLnBrk="1" hangingPunct="1"/>
            <a:r>
              <a:rPr lang="en-US" sz="5800" b="1" dirty="0">
                <a:solidFill>
                  <a:srgbClr val="FFFF00"/>
                </a:solidFill>
              </a:rPr>
              <a:t>F</a:t>
            </a:r>
            <a:r>
              <a:rPr lang="en-US" sz="5800" b="1" dirty="0">
                <a:solidFill>
                  <a:schemeClr val="bg1"/>
                </a:solidFill>
              </a:rPr>
              <a:t>oreign</a:t>
            </a:r>
          </a:p>
          <a:p>
            <a:pPr eaLnBrk="1" hangingPunct="1"/>
            <a:r>
              <a:rPr lang="en-US" sz="5800" b="1" dirty="0">
                <a:solidFill>
                  <a:srgbClr val="FFFF00"/>
                </a:solidFill>
              </a:rPr>
              <a:t>A</a:t>
            </a:r>
            <a:r>
              <a:rPr lang="en-US" sz="5800" b="1" dirty="0">
                <a:solidFill>
                  <a:schemeClr val="bg1"/>
                </a:solidFill>
              </a:rPr>
              <a:t>ssets</a:t>
            </a:r>
          </a:p>
          <a:p>
            <a:pPr eaLnBrk="1" hangingPunct="1"/>
            <a:r>
              <a:rPr lang="en-US" sz="5400" b="1" dirty="0">
                <a:solidFill>
                  <a:srgbClr val="FFFF00"/>
                </a:solidFill>
              </a:rPr>
              <a:t>C</a:t>
            </a:r>
            <a:r>
              <a:rPr lang="en-US" sz="5400" b="1" dirty="0">
                <a:solidFill>
                  <a:schemeClr val="bg1"/>
                </a:solidFill>
              </a:rPr>
              <a:t>ontrol</a:t>
            </a:r>
          </a:p>
        </p:txBody>
      </p:sp>
      <p:pic>
        <p:nvPicPr>
          <p:cNvPr id="6" name="Audio 5">
            <a:hlinkClick r:id="" action="ppaction://media"/>
            <a:extLst>
              <a:ext uri="{FF2B5EF4-FFF2-40B4-BE49-F238E27FC236}">
                <a16:creationId xmlns:a16="http://schemas.microsoft.com/office/drawing/2014/main" id="{F12E3D3A-4E20-418C-9A62-E72DC219EC3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13640481"/>
      </p:ext>
    </p:extLst>
  </p:cSld>
  <p:clrMapOvr>
    <a:masterClrMapping/>
  </p:clrMapOvr>
  <p:transition advTm="253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1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13313"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C000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err="1">
                <a:solidFill>
                  <a:schemeClr val="bg1"/>
                </a:solidFill>
              </a:rPr>
              <a:t>FinCEN</a:t>
            </a:r>
            <a:endParaRPr lang="en-US" sz="6600" b="1" dirty="0">
              <a:solidFill>
                <a:schemeClr val="bg1"/>
              </a:solidFill>
            </a:endParaRPr>
          </a:p>
        </p:txBody>
      </p:sp>
      <p:sp>
        <p:nvSpPr>
          <p:cNvPr id="3" name="Content Placeholder 2"/>
          <p:cNvSpPr>
            <a:spLocks noGrp="1"/>
          </p:cNvSpPr>
          <p:nvPr>
            <p:ph idx="4294967295"/>
          </p:nvPr>
        </p:nvSpPr>
        <p:spPr/>
        <p:txBody>
          <a:bodyPr/>
          <a:lstStyle/>
          <a:p>
            <a:pPr eaLnBrk="1" hangingPunct="1"/>
            <a:r>
              <a:rPr lang="en-US" sz="6600" b="1" dirty="0">
                <a:solidFill>
                  <a:srgbClr val="FFFF00"/>
                </a:solidFill>
              </a:rPr>
              <a:t>Fin</a:t>
            </a:r>
            <a:r>
              <a:rPr lang="en-US" sz="6600" b="1" dirty="0">
                <a:solidFill>
                  <a:schemeClr val="bg1"/>
                </a:solidFill>
              </a:rPr>
              <a:t>ancial</a:t>
            </a:r>
          </a:p>
          <a:p>
            <a:pPr eaLnBrk="1" hangingPunct="1"/>
            <a:r>
              <a:rPr lang="en-US" sz="6600" b="1" dirty="0">
                <a:solidFill>
                  <a:srgbClr val="FFFF00"/>
                </a:solidFill>
              </a:rPr>
              <a:t>C</a:t>
            </a:r>
            <a:r>
              <a:rPr lang="en-US" sz="6600" b="1" dirty="0">
                <a:solidFill>
                  <a:schemeClr val="bg1"/>
                </a:solidFill>
              </a:rPr>
              <a:t>rimes</a:t>
            </a:r>
          </a:p>
          <a:p>
            <a:pPr eaLnBrk="1" hangingPunct="1"/>
            <a:r>
              <a:rPr lang="en-US" sz="6600" b="1" dirty="0">
                <a:solidFill>
                  <a:srgbClr val="FFFF00"/>
                </a:solidFill>
              </a:rPr>
              <a:t>E</a:t>
            </a:r>
            <a:r>
              <a:rPr lang="en-US" sz="6600" b="1" dirty="0">
                <a:solidFill>
                  <a:schemeClr val="bg1"/>
                </a:solidFill>
              </a:rPr>
              <a:t>nforcement</a:t>
            </a:r>
          </a:p>
          <a:p>
            <a:pPr eaLnBrk="1" hangingPunct="1"/>
            <a:r>
              <a:rPr lang="en-US" sz="6600" b="1" dirty="0">
                <a:solidFill>
                  <a:srgbClr val="FFFF00"/>
                </a:solidFill>
              </a:rPr>
              <a:t>N</a:t>
            </a:r>
            <a:r>
              <a:rPr lang="en-US" sz="6600" b="1" dirty="0">
                <a:solidFill>
                  <a:schemeClr val="bg1"/>
                </a:solidFill>
              </a:rPr>
              <a:t>etwork</a:t>
            </a:r>
          </a:p>
        </p:txBody>
      </p:sp>
      <p:pic>
        <p:nvPicPr>
          <p:cNvPr id="2" name="Audio 1">
            <a:hlinkClick r:id="" action="ppaction://media"/>
            <a:extLst>
              <a:ext uri="{FF2B5EF4-FFF2-40B4-BE49-F238E27FC236}">
                <a16:creationId xmlns:a16="http://schemas.microsoft.com/office/drawing/2014/main" id="{9424B85F-0001-4A8D-B8CC-F5B3CF18B8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22990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75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2000"/>
                                        <p:tgtEl>
                                          <p:spTgt spid="3">
                                            <p:txEl>
                                              <p:pRg st="0" end="0"/>
                                            </p:txEl>
                                          </p:spTgt>
                                        </p:tgtEl>
                                      </p:cBhvr>
                                    </p:animEffect>
                                  </p:childTnLst>
                                </p:cTn>
                              </p:par>
                              <p:par>
                                <p:cTn id="13" presetID="22" presetClass="entr" presetSubtype="4" fill="hold" grpId="0" nodeType="with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10"/>
                                        <p:tgtEl>
                                          <p:spTgt spid="3">
                                            <p:txEl>
                                              <p:pRg st="1" end="1"/>
                                            </p:txEl>
                                          </p:spTgt>
                                        </p:tgtEl>
                                      </p:cBhvr>
                                    </p:animEffect>
                                  </p:childTnLst>
                                </p:cTn>
                              </p:par>
                              <p:par>
                                <p:cTn id="16" presetID="22" presetClass="entr" presetSubtype="4" fill="hold" grpId="0" nodeType="withEffect">
                                  <p:stCondLst>
                                    <p:cond delay="2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10"/>
                                        <p:tgtEl>
                                          <p:spTgt spid="3">
                                            <p:txEl>
                                              <p:pRg st="2" end="2"/>
                                            </p:txEl>
                                          </p:spTgt>
                                        </p:tgtEl>
                                      </p:cBhvr>
                                    </p:animEffect>
                                  </p:childTnLst>
                                </p:cTn>
                              </p:par>
                              <p:par>
                                <p:cTn id="19" presetID="22" presetClass="entr" presetSubtype="4" fill="hold" grpId="0" nodeType="withEffect">
                                  <p:stCondLst>
                                    <p:cond delay="225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1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3313"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BSA</a:t>
            </a:r>
          </a:p>
        </p:txBody>
      </p:sp>
      <p:sp>
        <p:nvSpPr>
          <p:cNvPr id="3" name="Content Placeholder 2"/>
          <p:cNvSpPr>
            <a:spLocks noGrp="1"/>
          </p:cNvSpPr>
          <p:nvPr>
            <p:ph idx="4294967295"/>
          </p:nvPr>
        </p:nvSpPr>
        <p:spPr/>
        <p:txBody>
          <a:bodyPr/>
          <a:lstStyle/>
          <a:p>
            <a:pPr eaLnBrk="1" hangingPunct="1"/>
            <a:r>
              <a:rPr lang="en-US" sz="6600" b="1" dirty="0">
                <a:solidFill>
                  <a:srgbClr val="FFFF00"/>
                </a:solidFill>
              </a:rPr>
              <a:t>B</a:t>
            </a:r>
            <a:r>
              <a:rPr lang="en-US" sz="6600" b="1" dirty="0">
                <a:solidFill>
                  <a:schemeClr val="bg1"/>
                </a:solidFill>
              </a:rPr>
              <a:t>ank</a:t>
            </a:r>
          </a:p>
          <a:p>
            <a:pPr eaLnBrk="1" hangingPunct="1"/>
            <a:r>
              <a:rPr lang="en-US" sz="6600" b="1" dirty="0">
                <a:solidFill>
                  <a:srgbClr val="FFFF00"/>
                </a:solidFill>
              </a:rPr>
              <a:t>S</a:t>
            </a:r>
            <a:r>
              <a:rPr lang="en-US" sz="6600" b="1" dirty="0">
                <a:solidFill>
                  <a:schemeClr val="bg1"/>
                </a:solidFill>
              </a:rPr>
              <a:t>ecrecy</a:t>
            </a:r>
          </a:p>
          <a:p>
            <a:pPr eaLnBrk="1" hangingPunct="1"/>
            <a:r>
              <a:rPr lang="en-US" sz="6600" b="1" dirty="0">
                <a:solidFill>
                  <a:srgbClr val="FFFF00"/>
                </a:solidFill>
              </a:rPr>
              <a:t>A</a:t>
            </a:r>
            <a:r>
              <a:rPr lang="en-US" sz="6600" b="1" dirty="0">
                <a:solidFill>
                  <a:schemeClr val="bg1"/>
                </a:solidFill>
              </a:rPr>
              <a:t>ct</a:t>
            </a:r>
          </a:p>
        </p:txBody>
      </p:sp>
      <p:pic>
        <p:nvPicPr>
          <p:cNvPr id="4" name="Audio 3">
            <a:hlinkClick r:id="" action="ppaction://media"/>
            <a:extLst>
              <a:ext uri="{FF2B5EF4-FFF2-40B4-BE49-F238E27FC236}">
                <a16:creationId xmlns:a16="http://schemas.microsoft.com/office/drawing/2014/main" id="{1F09B265-BB5F-46C4-BA91-9E1BCA7D8B4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898994"/>
      </p:ext>
    </p:extLst>
  </p:cSld>
  <p:clrMapOvr>
    <a:masterClrMapping/>
  </p:clrMapOvr>
  <p:transition advTm="27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13313"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NOTHING NEW FOR</a:t>
            </a:r>
          </a:p>
        </p:txBody>
      </p:sp>
      <p:sp>
        <p:nvSpPr>
          <p:cNvPr id="3" name="Content Placeholder 2"/>
          <p:cNvSpPr>
            <a:spLocks noGrp="1"/>
          </p:cNvSpPr>
          <p:nvPr>
            <p:ph idx="4294967295"/>
          </p:nvPr>
        </p:nvSpPr>
        <p:spPr/>
        <p:txBody>
          <a:bodyPr/>
          <a:lstStyle/>
          <a:p>
            <a:pPr eaLnBrk="1" hangingPunct="1"/>
            <a:r>
              <a:rPr lang="en-US" sz="6600" b="1" dirty="0">
                <a:solidFill>
                  <a:schemeClr val="bg1"/>
                </a:solidFill>
              </a:rPr>
              <a:t>BSA – OFAC Assessment Grid</a:t>
            </a:r>
          </a:p>
          <a:p>
            <a:pPr eaLnBrk="1" hangingPunct="1"/>
            <a:r>
              <a:rPr lang="en-US" sz="6600" b="1">
                <a:solidFill>
                  <a:schemeClr val="bg1"/>
                </a:solidFill>
              </a:rPr>
              <a:t>CIP Grid</a:t>
            </a:r>
            <a:endParaRPr lang="en-US" sz="6600" b="1" dirty="0">
              <a:solidFill>
                <a:schemeClr val="bg1"/>
              </a:solidFill>
            </a:endParaRPr>
          </a:p>
        </p:txBody>
      </p:sp>
      <p:pic>
        <p:nvPicPr>
          <p:cNvPr id="5" name="Audio 4">
            <a:hlinkClick r:id="" action="ppaction://media"/>
            <a:extLst>
              <a:ext uri="{FF2B5EF4-FFF2-40B4-BE49-F238E27FC236}">
                <a16:creationId xmlns:a16="http://schemas.microsoft.com/office/drawing/2014/main" id="{DB7F913A-2BAF-4CB8-A9AD-76EB7299109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06042222"/>
      </p:ext>
    </p:extLst>
  </p:cSld>
  <p:clrMapOvr>
    <a:masterClrMapping/>
  </p:clrMapOvr>
  <p:transition advTm="6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13313"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FF00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CECL</a:t>
            </a:r>
          </a:p>
        </p:txBody>
      </p:sp>
      <p:sp>
        <p:nvSpPr>
          <p:cNvPr id="3" name="Content Placeholder 2"/>
          <p:cNvSpPr>
            <a:spLocks noGrp="1"/>
          </p:cNvSpPr>
          <p:nvPr>
            <p:ph idx="4294967295"/>
          </p:nvPr>
        </p:nvSpPr>
        <p:spPr/>
        <p:txBody>
          <a:bodyPr/>
          <a:lstStyle/>
          <a:p>
            <a:pPr eaLnBrk="1" hangingPunct="1"/>
            <a:r>
              <a:rPr lang="en-US" sz="6600" b="1" dirty="0">
                <a:solidFill>
                  <a:srgbClr val="FFFF00"/>
                </a:solidFill>
              </a:rPr>
              <a:t>C</a:t>
            </a:r>
            <a:r>
              <a:rPr lang="en-US" sz="6600" b="1" dirty="0">
                <a:solidFill>
                  <a:schemeClr val="bg1"/>
                </a:solidFill>
              </a:rPr>
              <a:t>urrent</a:t>
            </a:r>
          </a:p>
          <a:p>
            <a:pPr eaLnBrk="1" hangingPunct="1"/>
            <a:r>
              <a:rPr lang="en-US" sz="6600" b="1" dirty="0">
                <a:solidFill>
                  <a:srgbClr val="FFFF00"/>
                </a:solidFill>
              </a:rPr>
              <a:t>E</a:t>
            </a:r>
            <a:r>
              <a:rPr lang="en-US" sz="6600" b="1" dirty="0">
                <a:solidFill>
                  <a:schemeClr val="bg1"/>
                </a:solidFill>
              </a:rPr>
              <a:t>xpected</a:t>
            </a:r>
          </a:p>
          <a:p>
            <a:pPr eaLnBrk="1" hangingPunct="1"/>
            <a:r>
              <a:rPr lang="en-US" sz="6600" b="1" dirty="0">
                <a:solidFill>
                  <a:srgbClr val="FFFF00"/>
                </a:solidFill>
              </a:rPr>
              <a:t>C</a:t>
            </a:r>
            <a:r>
              <a:rPr lang="en-US" sz="6600" b="1" dirty="0">
                <a:solidFill>
                  <a:schemeClr val="bg1"/>
                </a:solidFill>
              </a:rPr>
              <a:t>redit</a:t>
            </a:r>
          </a:p>
          <a:p>
            <a:pPr eaLnBrk="1" hangingPunct="1"/>
            <a:r>
              <a:rPr lang="en-US" sz="6600" b="1" dirty="0">
                <a:solidFill>
                  <a:srgbClr val="FFFF00"/>
                </a:solidFill>
              </a:rPr>
              <a:t>L</a:t>
            </a:r>
            <a:r>
              <a:rPr lang="en-US" sz="6600" b="1" dirty="0">
                <a:solidFill>
                  <a:schemeClr val="bg1"/>
                </a:solidFill>
              </a:rPr>
              <a:t>osses</a:t>
            </a:r>
          </a:p>
        </p:txBody>
      </p:sp>
      <p:pic>
        <p:nvPicPr>
          <p:cNvPr id="4" name="Audio 3">
            <a:hlinkClick r:id="" action="ppaction://media"/>
            <a:extLst>
              <a:ext uri="{FF2B5EF4-FFF2-40B4-BE49-F238E27FC236}">
                <a16:creationId xmlns:a16="http://schemas.microsoft.com/office/drawing/2014/main" id="{76418609-B4A8-4E5A-8FAB-496D6D6807C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50019613"/>
      </p:ext>
    </p:extLst>
  </p:cSld>
  <p:clrMapOvr>
    <a:masterClrMapping/>
  </p:clrMapOvr>
  <p:transition advTm="380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1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13313"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0" y="274638"/>
            <a:ext cx="8991600" cy="2468562"/>
          </a:xfrm>
        </p:spPr>
        <p:txBody>
          <a:bodyPr/>
          <a:lstStyle/>
          <a:p>
            <a:pPr eaLnBrk="1" hangingPunct="1"/>
            <a:r>
              <a:rPr lang="en-US" sz="6000" b="1" dirty="0">
                <a:solidFill>
                  <a:schemeClr val="bg1"/>
                </a:solidFill>
              </a:rPr>
              <a:t>What needs to be considered in BSA risk assessment?</a:t>
            </a:r>
          </a:p>
        </p:txBody>
      </p:sp>
      <p:sp>
        <p:nvSpPr>
          <p:cNvPr id="3" name="Content Placeholder 2"/>
          <p:cNvSpPr>
            <a:spLocks noGrp="1"/>
          </p:cNvSpPr>
          <p:nvPr>
            <p:ph idx="4294967295"/>
          </p:nvPr>
        </p:nvSpPr>
        <p:spPr>
          <a:xfrm>
            <a:off x="457200" y="2971800"/>
            <a:ext cx="8229600" cy="3505200"/>
          </a:xfrm>
        </p:spPr>
        <p:txBody>
          <a:bodyPr/>
          <a:lstStyle/>
          <a:p>
            <a:pPr eaLnBrk="1" hangingPunct="1"/>
            <a:r>
              <a:rPr lang="en-US" sz="6600" b="1" dirty="0">
                <a:solidFill>
                  <a:schemeClr val="bg1"/>
                </a:solidFill>
              </a:rPr>
              <a:t>Products &amp; Services</a:t>
            </a:r>
          </a:p>
          <a:p>
            <a:pPr eaLnBrk="1" hangingPunct="1"/>
            <a:r>
              <a:rPr lang="en-US" sz="6600" b="1" dirty="0">
                <a:solidFill>
                  <a:schemeClr val="bg1"/>
                </a:solidFill>
              </a:rPr>
              <a:t>Members &amp; Entities</a:t>
            </a:r>
          </a:p>
          <a:p>
            <a:pPr eaLnBrk="1" hangingPunct="1"/>
            <a:r>
              <a:rPr lang="en-US" sz="6600" b="1" dirty="0">
                <a:solidFill>
                  <a:schemeClr val="bg1"/>
                </a:solidFill>
              </a:rPr>
              <a:t>Geographic Locations</a:t>
            </a:r>
          </a:p>
        </p:txBody>
      </p:sp>
      <p:pic>
        <p:nvPicPr>
          <p:cNvPr id="6" name="Audio 5">
            <a:hlinkClick r:id="" action="ppaction://media"/>
            <a:extLst>
              <a:ext uri="{FF2B5EF4-FFF2-40B4-BE49-F238E27FC236}">
                <a16:creationId xmlns:a16="http://schemas.microsoft.com/office/drawing/2014/main" id="{0D2BA61A-82BF-4577-B877-1E3F93244FE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08969624"/>
      </p:ext>
    </p:extLst>
  </p:cSld>
  <p:clrMapOvr>
    <a:masterClrMapping/>
  </p:clrMapOvr>
  <p:transition advTm="569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13313"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0" y="274638"/>
            <a:ext cx="8991600" cy="2468562"/>
          </a:xfrm>
        </p:spPr>
        <p:txBody>
          <a:bodyPr/>
          <a:lstStyle/>
          <a:p>
            <a:pPr eaLnBrk="1" hangingPunct="1"/>
            <a:r>
              <a:rPr lang="en-US" sz="6000" b="1" dirty="0">
                <a:solidFill>
                  <a:schemeClr val="bg1"/>
                </a:solidFill>
              </a:rPr>
              <a:t>What should be considered when risk rating a member?</a:t>
            </a:r>
          </a:p>
        </p:txBody>
      </p:sp>
      <p:sp>
        <p:nvSpPr>
          <p:cNvPr id="3" name="Content Placeholder 2"/>
          <p:cNvSpPr>
            <a:spLocks noGrp="1"/>
          </p:cNvSpPr>
          <p:nvPr>
            <p:ph idx="4294967295"/>
          </p:nvPr>
        </p:nvSpPr>
        <p:spPr>
          <a:xfrm>
            <a:off x="457200" y="2971800"/>
            <a:ext cx="8229600" cy="3505200"/>
          </a:xfrm>
        </p:spPr>
        <p:txBody>
          <a:bodyPr/>
          <a:lstStyle/>
          <a:p>
            <a:pPr eaLnBrk="1" hangingPunct="1"/>
            <a:r>
              <a:rPr lang="en-US" sz="6600" b="1" dirty="0">
                <a:solidFill>
                  <a:schemeClr val="bg1"/>
                </a:solidFill>
              </a:rPr>
              <a:t>Purpose of account</a:t>
            </a:r>
          </a:p>
          <a:p>
            <a:pPr eaLnBrk="1" hangingPunct="1"/>
            <a:r>
              <a:rPr lang="en-US" sz="6600" b="1" dirty="0">
                <a:solidFill>
                  <a:schemeClr val="bg1"/>
                </a:solidFill>
              </a:rPr>
              <a:t>Anticipated Activity</a:t>
            </a:r>
          </a:p>
        </p:txBody>
      </p:sp>
      <p:pic>
        <p:nvPicPr>
          <p:cNvPr id="4" name="Audio 3">
            <a:hlinkClick r:id="" action="ppaction://media"/>
            <a:extLst>
              <a:ext uri="{FF2B5EF4-FFF2-40B4-BE49-F238E27FC236}">
                <a16:creationId xmlns:a16="http://schemas.microsoft.com/office/drawing/2014/main" id="{4E52E77E-0CE5-4F7A-AB0E-AC09DC6830F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59162614"/>
      </p:ext>
    </p:extLst>
  </p:cSld>
  <p:clrMapOvr>
    <a:masterClrMapping/>
  </p:clrMapOvr>
  <p:transition advTm="378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13313"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0" y="304800"/>
            <a:ext cx="8991600" cy="2468562"/>
          </a:xfrm>
        </p:spPr>
        <p:txBody>
          <a:bodyPr/>
          <a:lstStyle/>
          <a:p>
            <a:pPr eaLnBrk="1" hangingPunct="1"/>
            <a:r>
              <a:rPr lang="en-US" sz="6000" b="1" dirty="0">
                <a:solidFill>
                  <a:schemeClr val="bg1"/>
                </a:solidFill>
              </a:rPr>
              <a:t>What should be part of internal controls?</a:t>
            </a:r>
            <a:br>
              <a:rPr lang="en-US" sz="6000" b="1" dirty="0">
                <a:solidFill>
                  <a:schemeClr val="bg1"/>
                </a:solidFill>
              </a:rPr>
            </a:br>
            <a:r>
              <a:rPr lang="en-US" sz="2000" b="1" dirty="0">
                <a:solidFill>
                  <a:srgbClr val="FFFF00"/>
                </a:solidFill>
              </a:rPr>
              <a:t>(No Audio)</a:t>
            </a:r>
            <a:endParaRPr lang="en-US" sz="6000" b="1" dirty="0">
              <a:solidFill>
                <a:srgbClr val="FFFF00"/>
              </a:solidFill>
            </a:endParaRPr>
          </a:p>
        </p:txBody>
      </p:sp>
      <p:sp>
        <p:nvSpPr>
          <p:cNvPr id="3" name="Content Placeholder 2"/>
          <p:cNvSpPr>
            <a:spLocks noGrp="1"/>
          </p:cNvSpPr>
          <p:nvPr>
            <p:ph idx="4294967295"/>
          </p:nvPr>
        </p:nvSpPr>
        <p:spPr>
          <a:xfrm>
            <a:off x="457200" y="2971800"/>
            <a:ext cx="8229600" cy="3505200"/>
          </a:xfrm>
        </p:spPr>
        <p:txBody>
          <a:bodyPr/>
          <a:lstStyle/>
          <a:p>
            <a:pPr eaLnBrk="1" hangingPunct="1"/>
            <a:r>
              <a:rPr lang="en-US" sz="6600" b="1" dirty="0">
                <a:solidFill>
                  <a:schemeClr val="bg1"/>
                </a:solidFill>
              </a:rPr>
              <a:t>Board </a:t>
            </a:r>
            <a:r>
              <a:rPr lang="en-US" sz="6600" b="1" u="sng" dirty="0">
                <a:solidFill>
                  <a:schemeClr val="bg1"/>
                </a:solidFill>
              </a:rPr>
              <a:t>Policies</a:t>
            </a:r>
          </a:p>
          <a:p>
            <a:pPr eaLnBrk="1" hangingPunct="1"/>
            <a:r>
              <a:rPr lang="en-US" sz="6600" b="1" u="sng" dirty="0">
                <a:solidFill>
                  <a:schemeClr val="bg1"/>
                </a:solidFill>
              </a:rPr>
              <a:t>Processes</a:t>
            </a:r>
          </a:p>
          <a:p>
            <a:pPr eaLnBrk="1" hangingPunct="1"/>
            <a:r>
              <a:rPr lang="en-US" sz="6600" b="1" dirty="0">
                <a:solidFill>
                  <a:schemeClr val="bg1"/>
                </a:solidFill>
              </a:rPr>
              <a:t>Dual Controls</a:t>
            </a:r>
          </a:p>
        </p:txBody>
      </p:sp>
    </p:spTree>
    <p:custDataLst>
      <p:tags r:id="rId1"/>
    </p:custDataLst>
    <p:extLst>
      <p:ext uri="{BB962C8B-B14F-4D97-AF65-F5344CB8AC3E}">
        <p14:creationId xmlns:p14="http://schemas.microsoft.com/office/powerpoint/2010/main" val="3425616631"/>
      </p:ext>
    </p:extLst>
  </p:cSld>
  <p:clrMapOvr>
    <a:masterClrMapping/>
  </p:clrMapOvr>
  <p:transition advTm="101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3313"/>
                                        </p:tgtEl>
                                        <p:attrNameLst>
                                          <p:attrName>style.visibility</p:attrName>
                                        </p:attrNameLst>
                                      </p:cBhvr>
                                      <p:to>
                                        <p:strVal val="visible"/>
                                      </p:to>
                                    </p:set>
                                    <p:animEffect transition="in" filter="fade">
                                      <p:cBhvr>
                                        <p:cTn id="7" dur="1000">
                                          <p:stCondLst>
                                            <p:cond delay="0"/>
                                          </p:stCondLst>
                                        </p:cTn>
                                        <p:tgtEl>
                                          <p:spTgt spid="133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1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1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6858000" cy="6324600"/>
          </a:xfrm>
        </p:spPr>
        <p:txBody>
          <a:bodyPr>
            <a:noAutofit/>
          </a:bodyPr>
          <a:lstStyle/>
          <a:p>
            <a:br>
              <a:rPr lang="en-US" sz="4000" b="1" dirty="0">
                <a:solidFill>
                  <a:srgbClr val="0000FF"/>
                </a:solidFill>
              </a:rPr>
            </a:br>
            <a:r>
              <a:rPr lang="en-US" sz="4000" b="1" dirty="0">
                <a:solidFill>
                  <a:srgbClr val="C00000"/>
                </a:solidFill>
              </a:rPr>
              <a:t>Use ESC to leave the presentation</a:t>
            </a:r>
            <a:br>
              <a:rPr lang="en-US" sz="4000" b="1" dirty="0">
                <a:solidFill>
                  <a:srgbClr val="C00000"/>
                </a:solidFill>
              </a:rPr>
            </a:br>
            <a:r>
              <a:rPr lang="en-US" sz="4000" b="1" dirty="0">
                <a:solidFill>
                  <a:srgbClr val="C00000"/>
                </a:solidFill>
              </a:rPr>
              <a:t> </a:t>
            </a:r>
            <a:endParaRPr lang="en-US" sz="4000" b="1" dirty="0">
              <a:solidFill>
                <a:srgbClr val="FF0000"/>
              </a:solidFill>
            </a:endParaRPr>
          </a:p>
        </p:txBody>
      </p:sp>
      <p:pic>
        <p:nvPicPr>
          <p:cNvPr id="3" name="Audio 2">
            <a:hlinkClick r:id="" action="ppaction://media"/>
            <a:extLst>
              <a:ext uri="{FF2B5EF4-FFF2-40B4-BE49-F238E27FC236}">
                <a16:creationId xmlns:a16="http://schemas.microsoft.com/office/drawing/2014/main" id="{A655E2CA-5750-42E5-8BF4-72F215A1BB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572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C762D"/>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152400"/>
            <a:ext cx="8991600" cy="1905000"/>
          </a:xfrm>
        </p:spPr>
        <p:txBody>
          <a:bodyPr/>
          <a:lstStyle/>
          <a:p>
            <a:pPr eaLnBrk="1" hangingPunct="1"/>
            <a:r>
              <a:rPr lang="en-US" sz="6000" b="1" dirty="0">
                <a:solidFill>
                  <a:schemeClr val="bg1"/>
                </a:solidFill>
              </a:rPr>
              <a:t>What are BSA board requirements?</a:t>
            </a:r>
          </a:p>
        </p:txBody>
      </p:sp>
      <p:sp>
        <p:nvSpPr>
          <p:cNvPr id="3" name="Content Placeholder 2"/>
          <p:cNvSpPr>
            <a:spLocks noGrp="1"/>
          </p:cNvSpPr>
          <p:nvPr>
            <p:ph idx="4294967295"/>
          </p:nvPr>
        </p:nvSpPr>
        <p:spPr>
          <a:xfrm>
            <a:off x="76200" y="2043545"/>
            <a:ext cx="8915400" cy="4038600"/>
          </a:xfrm>
        </p:spPr>
        <p:txBody>
          <a:bodyPr/>
          <a:lstStyle/>
          <a:p>
            <a:pPr eaLnBrk="1" hangingPunct="1"/>
            <a:r>
              <a:rPr lang="en-US" sz="6600" b="1" dirty="0">
                <a:solidFill>
                  <a:schemeClr val="bg1"/>
                </a:solidFill>
              </a:rPr>
              <a:t>Review SAR’s Monthly</a:t>
            </a:r>
          </a:p>
          <a:p>
            <a:pPr eaLnBrk="1" hangingPunct="1"/>
            <a:r>
              <a:rPr lang="en-US" sz="6600" b="1" dirty="0">
                <a:solidFill>
                  <a:schemeClr val="bg1"/>
                </a:solidFill>
              </a:rPr>
              <a:t>Review CTR’s Monthly</a:t>
            </a:r>
          </a:p>
          <a:p>
            <a:pPr eaLnBrk="1" hangingPunct="1"/>
            <a:r>
              <a:rPr lang="en-US" sz="6600" b="1" dirty="0">
                <a:solidFill>
                  <a:schemeClr val="bg1"/>
                </a:solidFill>
              </a:rPr>
              <a:t>Appoint a BSA Officer</a:t>
            </a:r>
          </a:p>
          <a:p>
            <a:pPr marL="0" indent="0" eaLnBrk="1" hangingPunct="1">
              <a:buNone/>
            </a:pPr>
            <a:endParaRPr lang="en-US" sz="6600" b="1" dirty="0">
              <a:solidFill>
                <a:schemeClr val="bg1"/>
              </a:solidFill>
            </a:endParaRPr>
          </a:p>
        </p:txBody>
      </p:sp>
      <p:pic>
        <p:nvPicPr>
          <p:cNvPr id="4" name="Audio 3">
            <a:hlinkClick r:id="" action="ppaction://media"/>
            <a:extLst>
              <a:ext uri="{FF2B5EF4-FFF2-40B4-BE49-F238E27FC236}">
                <a16:creationId xmlns:a16="http://schemas.microsoft.com/office/drawing/2014/main" id="{37BD8B28-56F6-430B-8DD3-59503AB2F0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472108"/>
      </p:ext>
    </p:extLst>
  </p:cSld>
  <p:clrMapOvr>
    <a:masterClrMapping/>
  </p:clrMapOvr>
  <p:transition advTm="40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13313"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FF00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152400"/>
            <a:ext cx="8991600" cy="1905000"/>
          </a:xfrm>
        </p:spPr>
        <p:txBody>
          <a:bodyPr/>
          <a:lstStyle/>
          <a:p>
            <a:pPr eaLnBrk="1" hangingPunct="1"/>
            <a:r>
              <a:rPr lang="en-US" sz="6000" b="1" dirty="0">
                <a:solidFill>
                  <a:schemeClr val="bg1"/>
                </a:solidFill>
              </a:rPr>
              <a:t>When should a CTR be filed?</a:t>
            </a:r>
          </a:p>
        </p:txBody>
      </p:sp>
      <p:sp>
        <p:nvSpPr>
          <p:cNvPr id="3" name="Content Placeholder 2"/>
          <p:cNvSpPr>
            <a:spLocks noGrp="1"/>
          </p:cNvSpPr>
          <p:nvPr>
            <p:ph idx="4294967295"/>
          </p:nvPr>
        </p:nvSpPr>
        <p:spPr>
          <a:xfrm>
            <a:off x="76200" y="2043545"/>
            <a:ext cx="8915400" cy="4038600"/>
          </a:xfrm>
        </p:spPr>
        <p:txBody>
          <a:bodyPr/>
          <a:lstStyle/>
          <a:p>
            <a:pPr eaLnBrk="1" hangingPunct="1"/>
            <a:r>
              <a:rPr lang="en-US" sz="6600" b="1" dirty="0">
                <a:solidFill>
                  <a:schemeClr val="bg1"/>
                </a:solidFill>
              </a:rPr>
              <a:t>Any </a:t>
            </a:r>
            <a:r>
              <a:rPr lang="en-US" sz="6600" b="1" dirty="0">
                <a:solidFill>
                  <a:srgbClr val="FFFF00"/>
                </a:solidFill>
              </a:rPr>
              <a:t>CASH </a:t>
            </a:r>
            <a:r>
              <a:rPr lang="en-US" sz="6600" b="1" dirty="0">
                <a:solidFill>
                  <a:schemeClr val="bg1"/>
                </a:solidFill>
              </a:rPr>
              <a:t>combination in one day</a:t>
            </a:r>
          </a:p>
          <a:p>
            <a:pPr eaLnBrk="1" hangingPunct="1"/>
            <a:r>
              <a:rPr lang="en-US" sz="6600" b="1" dirty="0">
                <a:solidFill>
                  <a:schemeClr val="bg1"/>
                </a:solidFill>
              </a:rPr>
              <a:t>Of $10,000 or more</a:t>
            </a:r>
          </a:p>
          <a:p>
            <a:pPr eaLnBrk="1" hangingPunct="1"/>
            <a:r>
              <a:rPr lang="en-US" sz="6600" b="1" dirty="0">
                <a:solidFill>
                  <a:schemeClr val="bg1"/>
                </a:solidFill>
              </a:rPr>
              <a:t>By an individual</a:t>
            </a:r>
          </a:p>
          <a:p>
            <a:pPr eaLnBrk="1" hangingPunct="1"/>
            <a:endParaRPr lang="en-US" sz="6600" b="1" dirty="0">
              <a:solidFill>
                <a:schemeClr val="bg1"/>
              </a:solidFill>
            </a:endParaRPr>
          </a:p>
        </p:txBody>
      </p:sp>
      <p:pic>
        <p:nvPicPr>
          <p:cNvPr id="5" name="Audio 4">
            <a:hlinkClick r:id="" action="ppaction://media"/>
            <a:extLst>
              <a:ext uri="{FF2B5EF4-FFF2-40B4-BE49-F238E27FC236}">
                <a16:creationId xmlns:a16="http://schemas.microsoft.com/office/drawing/2014/main" id="{6F437621-F942-4419-B0EF-43C9A01F4E8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013224"/>
      </p:ext>
    </p:extLst>
  </p:cSld>
  <p:clrMapOvr>
    <a:masterClrMapping/>
  </p:clrMapOvr>
  <p:transition advTm="52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3313"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242455"/>
            <a:ext cx="8991600" cy="1052945"/>
          </a:xfrm>
        </p:spPr>
        <p:txBody>
          <a:bodyPr/>
          <a:lstStyle/>
          <a:p>
            <a:pPr eaLnBrk="1" hangingPunct="1"/>
            <a:r>
              <a:rPr lang="en-US" sz="6000" b="1" dirty="0">
                <a:solidFill>
                  <a:schemeClr val="bg1"/>
                </a:solidFill>
              </a:rPr>
              <a:t>What might trigger an SAR?</a:t>
            </a:r>
          </a:p>
        </p:txBody>
      </p:sp>
      <p:sp>
        <p:nvSpPr>
          <p:cNvPr id="3" name="Content Placeholder 2"/>
          <p:cNvSpPr>
            <a:spLocks noGrp="1"/>
          </p:cNvSpPr>
          <p:nvPr>
            <p:ph idx="4294967295"/>
          </p:nvPr>
        </p:nvSpPr>
        <p:spPr>
          <a:xfrm>
            <a:off x="76200" y="1295400"/>
            <a:ext cx="8915400" cy="5410200"/>
          </a:xfrm>
        </p:spPr>
        <p:txBody>
          <a:bodyPr/>
          <a:lstStyle/>
          <a:p>
            <a:pPr eaLnBrk="1" hangingPunct="1"/>
            <a:r>
              <a:rPr lang="en-US" sz="6600" b="1" dirty="0">
                <a:solidFill>
                  <a:schemeClr val="bg1"/>
                </a:solidFill>
              </a:rPr>
              <a:t>Combinations of cash to avoid a CTR</a:t>
            </a:r>
          </a:p>
          <a:p>
            <a:pPr eaLnBrk="1" hangingPunct="1"/>
            <a:r>
              <a:rPr lang="en-US" sz="6600" b="1" dirty="0">
                <a:solidFill>
                  <a:schemeClr val="bg1"/>
                </a:solidFill>
              </a:rPr>
              <a:t>If a member asks</a:t>
            </a:r>
          </a:p>
          <a:p>
            <a:pPr eaLnBrk="1" hangingPunct="1"/>
            <a:r>
              <a:rPr lang="en-US" sz="6600" b="1" dirty="0">
                <a:solidFill>
                  <a:schemeClr val="bg1"/>
                </a:solidFill>
              </a:rPr>
              <a:t>“How can I get around this?”</a:t>
            </a:r>
          </a:p>
        </p:txBody>
      </p:sp>
      <p:pic>
        <p:nvPicPr>
          <p:cNvPr id="5" name="Audio 4">
            <a:hlinkClick r:id="" action="ppaction://media"/>
            <a:extLst>
              <a:ext uri="{FF2B5EF4-FFF2-40B4-BE49-F238E27FC236}">
                <a16:creationId xmlns:a16="http://schemas.microsoft.com/office/drawing/2014/main" id="{146F6227-A7A0-42D7-9EE4-3BBCB5B6FC5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17776362"/>
      </p:ext>
    </p:extLst>
  </p:cSld>
  <p:clrMapOvr>
    <a:masterClrMapping/>
  </p:clrMapOvr>
  <p:transition advTm="52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3313"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242455"/>
            <a:ext cx="8991600" cy="1662545"/>
          </a:xfrm>
        </p:spPr>
        <p:txBody>
          <a:bodyPr/>
          <a:lstStyle/>
          <a:p>
            <a:pPr eaLnBrk="1" hangingPunct="1"/>
            <a:r>
              <a:rPr lang="en-US" sz="6000" b="1" dirty="0">
                <a:solidFill>
                  <a:schemeClr val="bg1"/>
                </a:solidFill>
              </a:rPr>
              <a:t>Who is responsible for filing an SAR?</a:t>
            </a:r>
          </a:p>
        </p:txBody>
      </p:sp>
      <p:sp>
        <p:nvSpPr>
          <p:cNvPr id="3" name="Content Placeholder 2"/>
          <p:cNvSpPr>
            <a:spLocks noGrp="1"/>
          </p:cNvSpPr>
          <p:nvPr>
            <p:ph idx="4294967295"/>
          </p:nvPr>
        </p:nvSpPr>
        <p:spPr>
          <a:xfrm>
            <a:off x="76200" y="1905000"/>
            <a:ext cx="8915400" cy="4800600"/>
          </a:xfrm>
        </p:spPr>
        <p:txBody>
          <a:bodyPr/>
          <a:lstStyle/>
          <a:p>
            <a:pPr eaLnBrk="1" hangingPunct="1"/>
            <a:r>
              <a:rPr lang="en-US" sz="6600" b="1" dirty="0">
                <a:solidFill>
                  <a:schemeClr val="bg1"/>
                </a:solidFill>
              </a:rPr>
              <a:t>Board/Committee Members</a:t>
            </a:r>
          </a:p>
          <a:p>
            <a:pPr eaLnBrk="1" hangingPunct="1"/>
            <a:r>
              <a:rPr lang="en-US" sz="6600" b="1" dirty="0">
                <a:solidFill>
                  <a:schemeClr val="bg1"/>
                </a:solidFill>
              </a:rPr>
              <a:t>Employees</a:t>
            </a:r>
          </a:p>
        </p:txBody>
      </p:sp>
      <p:pic>
        <p:nvPicPr>
          <p:cNvPr id="2" name="Audio 1">
            <a:hlinkClick r:id="" action="ppaction://media"/>
            <a:extLst>
              <a:ext uri="{FF2B5EF4-FFF2-40B4-BE49-F238E27FC236}">
                <a16:creationId xmlns:a16="http://schemas.microsoft.com/office/drawing/2014/main" id="{AD32C7F2-906E-4D5C-86BB-3E508E4615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7866592"/>
      </p:ext>
    </p:extLst>
  </p:cSld>
  <p:clrMapOvr>
    <a:masterClrMapping/>
  </p:clrMapOvr>
  <p:transition advTm="260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13313"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242455"/>
            <a:ext cx="8991600" cy="1052945"/>
          </a:xfrm>
        </p:spPr>
        <p:txBody>
          <a:bodyPr/>
          <a:lstStyle/>
          <a:p>
            <a:pPr eaLnBrk="1" hangingPunct="1"/>
            <a:r>
              <a:rPr lang="en-US" sz="6000" b="1" dirty="0">
                <a:solidFill>
                  <a:schemeClr val="bg1"/>
                </a:solidFill>
              </a:rPr>
              <a:t>How does one file an SAR?</a:t>
            </a:r>
          </a:p>
        </p:txBody>
      </p:sp>
      <p:sp>
        <p:nvSpPr>
          <p:cNvPr id="3" name="Content Placeholder 2"/>
          <p:cNvSpPr>
            <a:spLocks noGrp="1"/>
          </p:cNvSpPr>
          <p:nvPr>
            <p:ph idx="4294967295"/>
          </p:nvPr>
        </p:nvSpPr>
        <p:spPr>
          <a:xfrm>
            <a:off x="76200" y="1295400"/>
            <a:ext cx="8915400" cy="5410200"/>
          </a:xfrm>
        </p:spPr>
        <p:txBody>
          <a:bodyPr/>
          <a:lstStyle/>
          <a:p>
            <a:pPr eaLnBrk="1" hangingPunct="1"/>
            <a:r>
              <a:rPr lang="en-US" sz="6600" b="1" dirty="0">
                <a:solidFill>
                  <a:schemeClr val="bg1"/>
                </a:solidFill>
              </a:rPr>
              <a:t>Go to the Website</a:t>
            </a:r>
          </a:p>
          <a:p>
            <a:pPr eaLnBrk="1" hangingPunct="1"/>
            <a:r>
              <a:rPr lang="en-US" sz="5400" b="1" u="sng" dirty="0">
                <a:solidFill>
                  <a:schemeClr val="bg1">
                    <a:lumMod val="95000"/>
                  </a:schemeClr>
                </a:solidFill>
                <a:hlinkClick r:id="rId6">
                  <a:extLst>
                    <a:ext uri="{A12FA001-AC4F-418D-AE19-62706E023703}">
                      <ahyp:hlinkClr xmlns:ahyp="http://schemas.microsoft.com/office/drawing/2018/hyperlinkcolor" val="tx"/>
                    </a:ext>
                  </a:extLst>
                </a:hlinkClick>
              </a:rPr>
              <a:t>https://www.fincen.gov</a:t>
            </a:r>
            <a:endParaRPr lang="en-US" sz="5400" b="1" u="sng" dirty="0">
              <a:solidFill>
                <a:schemeClr val="bg1">
                  <a:lumMod val="95000"/>
                </a:schemeClr>
              </a:solidFill>
            </a:endParaRPr>
          </a:p>
          <a:p>
            <a:pPr eaLnBrk="1" hangingPunct="1"/>
            <a:r>
              <a:rPr lang="en-US" sz="5400" b="1" dirty="0">
                <a:solidFill>
                  <a:schemeClr val="bg1">
                    <a:lumMod val="95000"/>
                  </a:schemeClr>
                </a:solidFill>
              </a:rPr>
              <a:t>click on e-filing</a:t>
            </a:r>
          </a:p>
          <a:p>
            <a:pPr eaLnBrk="1" hangingPunct="1"/>
            <a:r>
              <a:rPr lang="en-US" sz="5400" b="1" dirty="0">
                <a:solidFill>
                  <a:schemeClr val="bg1">
                    <a:lumMod val="95000"/>
                  </a:schemeClr>
                </a:solidFill>
              </a:rPr>
              <a:t>See Handout</a:t>
            </a:r>
          </a:p>
        </p:txBody>
      </p:sp>
      <p:pic>
        <p:nvPicPr>
          <p:cNvPr id="6" name="Audio 5">
            <a:hlinkClick r:id="" action="ppaction://media"/>
            <a:extLst>
              <a:ext uri="{FF2B5EF4-FFF2-40B4-BE49-F238E27FC236}">
                <a16:creationId xmlns:a16="http://schemas.microsoft.com/office/drawing/2014/main" id="{AC41EBA9-96B2-4CA1-A405-6742BE2C3C9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42899903"/>
      </p:ext>
    </p:extLst>
  </p:cSld>
  <p:clrMapOvr>
    <a:masterClrMapping/>
  </p:clrMapOvr>
  <p:transition advTm="321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par>
                          <p:cTn id="10" fill="hold">
                            <p:stCondLst>
                              <p:cond delay="2900"/>
                            </p:stCondLst>
                            <p:childTnLst>
                              <p:par>
                                <p:cTn id="11" presetID="22" presetClass="entr" presetSubtype="4" fill="hold" grpId="0" nodeType="afterEffect">
                                  <p:stCondLst>
                                    <p:cond delay="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1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1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1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1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13313"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242455"/>
            <a:ext cx="8991600" cy="1052945"/>
          </a:xfrm>
        </p:spPr>
        <p:txBody>
          <a:bodyPr/>
          <a:lstStyle/>
          <a:p>
            <a:pPr eaLnBrk="1" hangingPunct="1"/>
            <a:r>
              <a:rPr lang="en-US" sz="6000" b="1" dirty="0">
                <a:solidFill>
                  <a:schemeClr val="bg1"/>
                </a:solidFill>
              </a:rPr>
              <a:t>File an SAR</a:t>
            </a:r>
          </a:p>
        </p:txBody>
      </p:sp>
      <p:sp>
        <p:nvSpPr>
          <p:cNvPr id="3" name="Content Placeholder 2"/>
          <p:cNvSpPr>
            <a:spLocks noGrp="1"/>
          </p:cNvSpPr>
          <p:nvPr>
            <p:ph idx="4294967295"/>
          </p:nvPr>
        </p:nvSpPr>
        <p:spPr>
          <a:xfrm>
            <a:off x="76200" y="1295400"/>
            <a:ext cx="8915400" cy="5410200"/>
          </a:xfrm>
        </p:spPr>
        <p:txBody>
          <a:bodyPr/>
          <a:lstStyle/>
          <a:p>
            <a:pPr eaLnBrk="1" hangingPunct="1"/>
            <a:r>
              <a:rPr lang="en-US" sz="6600" b="1" dirty="0">
                <a:solidFill>
                  <a:schemeClr val="bg1"/>
                </a:solidFill>
              </a:rPr>
              <a:t>If an employee or official</a:t>
            </a:r>
          </a:p>
          <a:p>
            <a:pPr eaLnBrk="1" hangingPunct="1"/>
            <a:r>
              <a:rPr lang="en-US" sz="6600" b="1" dirty="0">
                <a:solidFill>
                  <a:schemeClr val="bg1"/>
                </a:solidFill>
              </a:rPr>
              <a:t>Is suspect</a:t>
            </a:r>
          </a:p>
          <a:p>
            <a:pPr eaLnBrk="1" hangingPunct="1"/>
            <a:r>
              <a:rPr lang="en-US" sz="6600" b="1" dirty="0">
                <a:solidFill>
                  <a:schemeClr val="bg1"/>
                </a:solidFill>
              </a:rPr>
              <a:t>Minimum to file is $0.01</a:t>
            </a:r>
          </a:p>
        </p:txBody>
      </p:sp>
      <p:pic>
        <p:nvPicPr>
          <p:cNvPr id="5" name="Audio 4">
            <a:hlinkClick r:id="" action="ppaction://media"/>
            <a:extLst>
              <a:ext uri="{FF2B5EF4-FFF2-40B4-BE49-F238E27FC236}">
                <a16:creationId xmlns:a16="http://schemas.microsoft.com/office/drawing/2014/main" id="{A8591D66-942E-47C7-9485-8531688C25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45705229"/>
      </p:ext>
    </p:extLst>
  </p:cSld>
  <p:clrMapOvr>
    <a:masterClrMapping/>
  </p:clrMapOvr>
  <p:transition advTm="2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3313"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152400" y="190500"/>
            <a:ext cx="8991600" cy="1905000"/>
          </a:xfrm>
        </p:spPr>
        <p:txBody>
          <a:bodyPr/>
          <a:lstStyle/>
          <a:p>
            <a:pPr eaLnBrk="1" hangingPunct="1"/>
            <a:r>
              <a:rPr lang="en-US" sz="4800" b="1" dirty="0">
                <a:solidFill>
                  <a:srgbClr val="002060"/>
                </a:solidFill>
              </a:rPr>
              <a:t>When would this be appropriate to say to a member?</a:t>
            </a:r>
          </a:p>
        </p:txBody>
      </p:sp>
      <p:sp>
        <p:nvSpPr>
          <p:cNvPr id="3" name="Content Placeholder 2"/>
          <p:cNvSpPr>
            <a:spLocks noGrp="1"/>
          </p:cNvSpPr>
          <p:nvPr>
            <p:ph idx="4294967295"/>
          </p:nvPr>
        </p:nvSpPr>
        <p:spPr>
          <a:xfrm>
            <a:off x="152400" y="1981200"/>
            <a:ext cx="8915400" cy="4648200"/>
          </a:xfrm>
        </p:spPr>
        <p:txBody>
          <a:bodyPr/>
          <a:lstStyle/>
          <a:p>
            <a:pPr eaLnBrk="1" hangingPunct="1"/>
            <a:r>
              <a:rPr lang="en-US" sz="6000" b="1" dirty="0">
                <a:solidFill>
                  <a:srgbClr val="0C762D"/>
                </a:solidFill>
              </a:rPr>
              <a:t>“I saw that you borrowed for your new car from the CU.”</a:t>
            </a:r>
          </a:p>
          <a:p>
            <a:pPr eaLnBrk="1" hangingPunct="1"/>
            <a:r>
              <a:rPr lang="en-US" sz="8000" b="1" dirty="0">
                <a:solidFill>
                  <a:srgbClr val="FF0000"/>
                </a:solidFill>
              </a:rPr>
              <a:t>NEVER !!!!!!</a:t>
            </a:r>
          </a:p>
        </p:txBody>
      </p:sp>
      <p:pic>
        <p:nvPicPr>
          <p:cNvPr id="4" name="Audio 3">
            <a:hlinkClick r:id="" action="ppaction://media"/>
            <a:extLst>
              <a:ext uri="{FF2B5EF4-FFF2-40B4-BE49-F238E27FC236}">
                <a16:creationId xmlns:a16="http://schemas.microsoft.com/office/drawing/2014/main" id="{352F1103-CDC8-4CA8-9145-8B0F945CE14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686893"/>
      </p:ext>
    </p:extLst>
  </p:cSld>
  <p:clrMapOvr>
    <a:masterClrMapping/>
  </p:clrMapOvr>
  <p:transition advTm="334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13313"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C762D"/>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0" y="152400"/>
            <a:ext cx="8991600" cy="2743200"/>
          </a:xfrm>
        </p:spPr>
        <p:txBody>
          <a:bodyPr/>
          <a:lstStyle/>
          <a:p>
            <a:pPr eaLnBrk="1" hangingPunct="1"/>
            <a:r>
              <a:rPr lang="en-US" sz="5400" b="1" dirty="0">
                <a:solidFill>
                  <a:schemeClr val="bg1"/>
                </a:solidFill>
              </a:rPr>
              <a:t>Who should you contact if you discover that John has become “incapacitated?”</a:t>
            </a:r>
            <a:br>
              <a:rPr lang="en-US" sz="5400" b="1" dirty="0">
                <a:solidFill>
                  <a:schemeClr val="bg1"/>
                </a:solidFill>
              </a:rPr>
            </a:br>
            <a:r>
              <a:rPr lang="en-US" sz="2400" b="1" dirty="0">
                <a:solidFill>
                  <a:srgbClr val="FFFF00"/>
                </a:solidFill>
              </a:rPr>
              <a:t>(No Audio)</a:t>
            </a:r>
            <a:endParaRPr lang="en-US" sz="5400" b="1" dirty="0">
              <a:solidFill>
                <a:schemeClr val="bg1"/>
              </a:solidFill>
            </a:endParaRPr>
          </a:p>
        </p:txBody>
      </p:sp>
      <p:sp>
        <p:nvSpPr>
          <p:cNvPr id="3" name="Content Placeholder 2"/>
          <p:cNvSpPr>
            <a:spLocks noGrp="1"/>
          </p:cNvSpPr>
          <p:nvPr>
            <p:ph idx="4294967295"/>
          </p:nvPr>
        </p:nvSpPr>
        <p:spPr>
          <a:xfrm>
            <a:off x="381000" y="2895600"/>
            <a:ext cx="8229600" cy="4191000"/>
          </a:xfrm>
        </p:spPr>
        <p:txBody>
          <a:bodyPr/>
          <a:lstStyle/>
          <a:p>
            <a:pPr eaLnBrk="1" hangingPunct="1"/>
            <a:r>
              <a:rPr lang="en-US" sz="6600" b="1" dirty="0">
                <a:solidFill>
                  <a:schemeClr val="bg1"/>
                </a:solidFill>
              </a:rPr>
              <a:t>All Board Members</a:t>
            </a:r>
          </a:p>
          <a:p>
            <a:pPr eaLnBrk="1" hangingPunct="1"/>
            <a:r>
              <a:rPr lang="en-US" sz="6600" b="1" dirty="0">
                <a:solidFill>
                  <a:schemeClr val="bg1"/>
                </a:solidFill>
              </a:rPr>
              <a:t>NCUA Examiner</a:t>
            </a:r>
          </a:p>
          <a:p>
            <a:pPr eaLnBrk="1" hangingPunct="1"/>
            <a:r>
              <a:rPr lang="en-US" sz="6600" b="1" dirty="0">
                <a:solidFill>
                  <a:schemeClr val="bg1"/>
                </a:solidFill>
              </a:rPr>
              <a:t>See Contact Sheet</a:t>
            </a:r>
          </a:p>
        </p:txBody>
      </p:sp>
    </p:spTree>
    <p:custDataLst>
      <p:tags r:id="rId1"/>
    </p:custDataLst>
    <p:extLst>
      <p:ext uri="{BB962C8B-B14F-4D97-AF65-F5344CB8AC3E}">
        <p14:creationId xmlns:p14="http://schemas.microsoft.com/office/powerpoint/2010/main" val="2067109083"/>
      </p:ext>
    </p:extLst>
  </p:cSld>
  <p:clrMapOvr>
    <a:masterClrMapping/>
  </p:clrMapOvr>
  <p:transition advTm="32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3313"/>
                                        </p:tgtEl>
                                        <p:attrNameLst>
                                          <p:attrName>style.visibility</p:attrName>
                                        </p:attrNameLst>
                                      </p:cBhvr>
                                      <p:to>
                                        <p:strVal val="visible"/>
                                      </p:to>
                                    </p:set>
                                    <p:animEffect transition="in" filter="fade">
                                      <p:cBhvr>
                                        <p:cTn id="7" dur="1000">
                                          <p:stCondLst>
                                            <p:cond delay="0"/>
                                          </p:stCondLst>
                                        </p:cTn>
                                        <p:tgtEl>
                                          <p:spTgt spid="133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1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1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FF00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0" y="274638"/>
            <a:ext cx="8991600" cy="2620962"/>
          </a:xfrm>
        </p:spPr>
        <p:txBody>
          <a:bodyPr/>
          <a:lstStyle/>
          <a:p>
            <a:pPr eaLnBrk="1" hangingPunct="1"/>
            <a:r>
              <a:rPr lang="en-US" sz="5400" b="1" dirty="0">
                <a:solidFill>
                  <a:schemeClr val="bg1"/>
                </a:solidFill>
              </a:rPr>
              <a:t>When is the membership and vendor list compared to OFAC?</a:t>
            </a:r>
          </a:p>
        </p:txBody>
      </p:sp>
      <p:sp>
        <p:nvSpPr>
          <p:cNvPr id="3" name="Content Placeholder 2"/>
          <p:cNvSpPr>
            <a:spLocks noGrp="1"/>
          </p:cNvSpPr>
          <p:nvPr>
            <p:ph idx="4294967295"/>
          </p:nvPr>
        </p:nvSpPr>
        <p:spPr>
          <a:xfrm>
            <a:off x="381000" y="2895600"/>
            <a:ext cx="8229600" cy="4191000"/>
          </a:xfrm>
        </p:spPr>
        <p:txBody>
          <a:bodyPr/>
          <a:lstStyle/>
          <a:p>
            <a:pPr eaLnBrk="1" hangingPunct="1"/>
            <a:r>
              <a:rPr lang="en-US" sz="6600" b="1" dirty="0">
                <a:solidFill>
                  <a:schemeClr val="bg1"/>
                </a:solidFill>
              </a:rPr>
              <a:t>New Vendor</a:t>
            </a:r>
          </a:p>
          <a:p>
            <a:pPr eaLnBrk="1" hangingPunct="1"/>
            <a:r>
              <a:rPr lang="en-US" sz="6600" b="1" dirty="0">
                <a:solidFill>
                  <a:schemeClr val="bg1"/>
                </a:solidFill>
              </a:rPr>
              <a:t>New Member</a:t>
            </a:r>
          </a:p>
          <a:p>
            <a:pPr eaLnBrk="1" hangingPunct="1"/>
            <a:r>
              <a:rPr lang="en-US" sz="6600" b="1" dirty="0">
                <a:solidFill>
                  <a:schemeClr val="bg1"/>
                </a:solidFill>
              </a:rPr>
              <a:t>Monthly</a:t>
            </a:r>
          </a:p>
        </p:txBody>
      </p:sp>
      <p:pic>
        <p:nvPicPr>
          <p:cNvPr id="4" name="Audio 3">
            <a:hlinkClick r:id="" action="ppaction://media"/>
            <a:extLst>
              <a:ext uri="{FF2B5EF4-FFF2-40B4-BE49-F238E27FC236}">
                <a16:creationId xmlns:a16="http://schemas.microsoft.com/office/drawing/2014/main" id="{57E43877-76D6-4743-A58F-C66B8907FFB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8644257"/>
      </p:ext>
    </p:extLst>
  </p:cSld>
  <p:clrMapOvr>
    <a:masterClrMapping/>
  </p:clrMapOvr>
  <p:transition advTm="27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13313"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0" y="274638"/>
            <a:ext cx="8991600" cy="2620962"/>
          </a:xfrm>
        </p:spPr>
        <p:txBody>
          <a:bodyPr/>
          <a:lstStyle/>
          <a:p>
            <a:pPr eaLnBrk="1" hangingPunct="1"/>
            <a:r>
              <a:rPr lang="en-US" sz="5400" b="1" dirty="0">
                <a:solidFill>
                  <a:schemeClr val="bg1"/>
                </a:solidFill>
              </a:rPr>
              <a:t>If the CU office suffers a catastrophic event (fire, flood, etc.), where would we set up temporary services?</a:t>
            </a:r>
          </a:p>
        </p:txBody>
      </p:sp>
      <p:sp>
        <p:nvSpPr>
          <p:cNvPr id="3" name="Content Placeholder 2"/>
          <p:cNvSpPr>
            <a:spLocks noGrp="1"/>
          </p:cNvSpPr>
          <p:nvPr>
            <p:ph idx="4294967295"/>
          </p:nvPr>
        </p:nvSpPr>
        <p:spPr>
          <a:xfrm>
            <a:off x="381000" y="3124200"/>
            <a:ext cx="8229600" cy="3962400"/>
          </a:xfrm>
        </p:spPr>
        <p:txBody>
          <a:bodyPr/>
          <a:lstStyle/>
          <a:p>
            <a:pPr eaLnBrk="1" hangingPunct="1"/>
            <a:r>
              <a:rPr lang="en-US" sz="6600" b="1" dirty="0">
                <a:solidFill>
                  <a:schemeClr val="bg1"/>
                </a:solidFill>
              </a:rPr>
              <a:t>Joe Racchini’s home</a:t>
            </a:r>
          </a:p>
          <a:p>
            <a:pPr eaLnBrk="1" hangingPunct="1"/>
            <a:r>
              <a:rPr lang="en-US" sz="6600" b="1" dirty="0">
                <a:solidFill>
                  <a:srgbClr val="FFFF00"/>
                </a:solidFill>
              </a:rPr>
              <a:t>THEN: move to a rented office space</a:t>
            </a:r>
          </a:p>
        </p:txBody>
      </p:sp>
      <p:pic>
        <p:nvPicPr>
          <p:cNvPr id="4" name="Audio 3">
            <a:hlinkClick r:id="" action="ppaction://media"/>
            <a:extLst>
              <a:ext uri="{FF2B5EF4-FFF2-40B4-BE49-F238E27FC236}">
                <a16:creationId xmlns:a16="http://schemas.microsoft.com/office/drawing/2014/main" id="{1F1EAC4C-64F2-451B-A6E2-E6C99D51F3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01936055"/>
      </p:ext>
    </p:extLst>
  </p:cSld>
  <p:clrMapOvr>
    <a:masterClrMapping/>
  </p:clrMapOvr>
  <p:transition advTm="671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13313"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6858000" cy="6324600"/>
          </a:xfrm>
        </p:spPr>
        <p:txBody>
          <a:bodyPr>
            <a:noAutofit/>
          </a:bodyPr>
          <a:lstStyle/>
          <a:p>
            <a:br>
              <a:rPr lang="en-US" sz="4000" b="1" dirty="0">
                <a:solidFill>
                  <a:srgbClr val="C00000"/>
                </a:solidFill>
              </a:rPr>
            </a:br>
            <a:r>
              <a:rPr lang="en-US" sz="4000" b="1" dirty="0">
                <a:solidFill>
                  <a:srgbClr val="0C762D"/>
                </a:solidFill>
              </a:rPr>
              <a:t>Press “space bar” to continue.</a:t>
            </a:r>
            <a:endParaRPr lang="en-US" sz="4000" b="1" dirty="0">
              <a:solidFill>
                <a:srgbClr val="FF0000"/>
              </a:solidFill>
            </a:endParaRPr>
          </a:p>
        </p:txBody>
      </p:sp>
      <p:pic>
        <p:nvPicPr>
          <p:cNvPr id="3" name="Audio 2">
            <a:hlinkClick r:id="" action="ppaction://media"/>
            <a:extLst>
              <a:ext uri="{FF2B5EF4-FFF2-40B4-BE49-F238E27FC236}">
                <a16:creationId xmlns:a16="http://schemas.microsoft.com/office/drawing/2014/main" id="{B0713BA1-3F36-4923-878F-82E24154B2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561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242455"/>
            <a:ext cx="8991600" cy="1052945"/>
          </a:xfrm>
        </p:spPr>
        <p:txBody>
          <a:bodyPr/>
          <a:lstStyle/>
          <a:p>
            <a:pPr eaLnBrk="1" hangingPunct="1"/>
            <a:r>
              <a:rPr lang="en-US" sz="6000" b="1" dirty="0">
                <a:solidFill>
                  <a:schemeClr val="bg1"/>
                </a:solidFill>
              </a:rPr>
              <a:t>REVIEW</a:t>
            </a:r>
          </a:p>
        </p:txBody>
      </p:sp>
      <p:sp>
        <p:nvSpPr>
          <p:cNvPr id="3" name="Content Placeholder 2"/>
          <p:cNvSpPr>
            <a:spLocks noGrp="1"/>
          </p:cNvSpPr>
          <p:nvPr>
            <p:ph idx="4294967295"/>
          </p:nvPr>
        </p:nvSpPr>
        <p:spPr>
          <a:xfrm>
            <a:off x="76200" y="1066800"/>
            <a:ext cx="8915400" cy="5638800"/>
          </a:xfrm>
        </p:spPr>
        <p:txBody>
          <a:bodyPr/>
          <a:lstStyle/>
          <a:p>
            <a:pPr eaLnBrk="1" hangingPunct="1"/>
            <a:r>
              <a:rPr lang="en-US" sz="4800" b="1" dirty="0">
                <a:solidFill>
                  <a:schemeClr val="bg1"/>
                </a:solidFill>
              </a:rPr>
              <a:t>Disaster Recovery Plan</a:t>
            </a:r>
          </a:p>
          <a:p>
            <a:pPr eaLnBrk="1" hangingPunct="1"/>
            <a:r>
              <a:rPr lang="en-US" sz="4800" b="1" dirty="0">
                <a:solidFill>
                  <a:schemeClr val="bg1"/>
                </a:solidFill>
              </a:rPr>
              <a:t>Organizational Chart</a:t>
            </a:r>
          </a:p>
          <a:p>
            <a:pPr eaLnBrk="1" hangingPunct="1"/>
            <a:r>
              <a:rPr lang="en-US" sz="4800" b="1" dirty="0">
                <a:solidFill>
                  <a:schemeClr val="bg1"/>
                </a:solidFill>
              </a:rPr>
              <a:t>Emergency Contact List</a:t>
            </a:r>
          </a:p>
        </p:txBody>
      </p:sp>
      <p:pic>
        <p:nvPicPr>
          <p:cNvPr id="5" name="Audio 4">
            <a:hlinkClick r:id="" action="ppaction://media"/>
            <a:extLst>
              <a:ext uri="{FF2B5EF4-FFF2-40B4-BE49-F238E27FC236}">
                <a16:creationId xmlns:a16="http://schemas.microsoft.com/office/drawing/2014/main" id="{5030263D-CF5C-4068-B9E2-22F66AD2467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70986463"/>
      </p:ext>
    </p:extLst>
  </p:cSld>
  <p:clrMapOvr>
    <a:masterClrMapping/>
  </p:clrMapOvr>
  <p:transition advTm="70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3313"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FF00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242455"/>
            <a:ext cx="8991600" cy="824345"/>
          </a:xfrm>
        </p:spPr>
        <p:txBody>
          <a:bodyPr/>
          <a:lstStyle/>
          <a:p>
            <a:pPr eaLnBrk="1" hangingPunct="1"/>
            <a:r>
              <a:rPr lang="en-US" sz="6000" b="1" dirty="0">
                <a:solidFill>
                  <a:schemeClr val="bg1"/>
                </a:solidFill>
              </a:rPr>
              <a:t>Risk Focused Exam</a:t>
            </a:r>
          </a:p>
        </p:txBody>
      </p:sp>
      <p:sp>
        <p:nvSpPr>
          <p:cNvPr id="3" name="Content Placeholder 2"/>
          <p:cNvSpPr>
            <a:spLocks noGrp="1"/>
          </p:cNvSpPr>
          <p:nvPr>
            <p:ph idx="4294967295"/>
          </p:nvPr>
        </p:nvSpPr>
        <p:spPr>
          <a:xfrm>
            <a:off x="76200" y="914400"/>
            <a:ext cx="8915400" cy="5791200"/>
          </a:xfrm>
        </p:spPr>
        <p:txBody>
          <a:bodyPr/>
          <a:lstStyle/>
          <a:p>
            <a:pPr eaLnBrk="1" hangingPunct="1"/>
            <a:r>
              <a:rPr lang="en-US" sz="5400" b="1" dirty="0">
                <a:solidFill>
                  <a:schemeClr val="bg1"/>
                </a:solidFill>
              </a:rPr>
              <a:t>Risk </a:t>
            </a:r>
            <a:r>
              <a:rPr lang="en-US" sz="5400" b="1" dirty="0" err="1">
                <a:solidFill>
                  <a:schemeClr val="bg1"/>
                </a:solidFill>
              </a:rPr>
              <a:t>Assement</a:t>
            </a:r>
            <a:endParaRPr lang="en-US" sz="5400" b="1" dirty="0">
              <a:solidFill>
                <a:schemeClr val="bg1"/>
              </a:solidFill>
            </a:endParaRPr>
          </a:p>
          <a:p>
            <a:pPr eaLnBrk="1" hangingPunct="1"/>
            <a:r>
              <a:rPr lang="en-US" sz="5400" b="1" dirty="0">
                <a:solidFill>
                  <a:schemeClr val="bg1"/>
                </a:solidFill>
              </a:rPr>
              <a:t>Completed by the NCUA Examiner</a:t>
            </a:r>
          </a:p>
          <a:p>
            <a:pPr eaLnBrk="1" hangingPunct="1"/>
            <a:r>
              <a:rPr lang="en-US" sz="5400" b="1" dirty="0">
                <a:solidFill>
                  <a:schemeClr val="bg1"/>
                </a:solidFill>
              </a:rPr>
              <a:t>There are many videos available.  Contact the CU office for a complete list.</a:t>
            </a:r>
            <a:endParaRPr lang="en-US" b="1" dirty="0">
              <a:solidFill>
                <a:schemeClr val="bg1"/>
              </a:solidFill>
            </a:endParaRPr>
          </a:p>
        </p:txBody>
      </p:sp>
      <p:pic>
        <p:nvPicPr>
          <p:cNvPr id="4" name="Audio 3">
            <a:hlinkClick r:id="" action="ppaction://media"/>
            <a:extLst>
              <a:ext uri="{FF2B5EF4-FFF2-40B4-BE49-F238E27FC236}">
                <a16:creationId xmlns:a16="http://schemas.microsoft.com/office/drawing/2014/main" id="{AD55D02E-BFD1-4DD3-8B3E-D44E5314815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07302699"/>
      </p:ext>
    </p:extLst>
  </p:cSld>
  <p:clrMapOvr>
    <a:masterClrMapping/>
  </p:clrMapOvr>
  <p:transition advTm="358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13313"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242455"/>
            <a:ext cx="8991600" cy="6234545"/>
          </a:xfrm>
        </p:spPr>
        <p:txBody>
          <a:bodyPr/>
          <a:lstStyle/>
          <a:p>
            <a:pPr eaLnBrk="1" hangingPunct="1"/>
            <a:r>
              <a:rPr lang="en-US" sz="5400" b="1" dirty="0">
                <a:solidFill>
                  <a:srgbClr val="FF0000"/>
                </a:solidFill>
              </a:rPr>
              <a:t>Make sure that you sign, date, and mail to the CU office your </a:t>
            </a:r>
            <a:r>
              <a:rPr lang="en-US" sz="5400" b="1" dirty="0"/>
              <a:t>Fraud Policy</a:t>
            </a:r>
            <a:br>
              <a:rPr lang="en-US" sz="5400" b="1" dirty="0">
                <a:solidFill>
                  <a:srgbClr val="FF0000"/>
                </a:solidFill>
              </a:rPr>
            </a:br>
            <a:r>
              <a:rPr lang="en-US" sz="5400" b="1" dirty="0">
                <a:solidFill>
                  <a:srgbClr val="0070C0"/>
                </a:solidFill>
              </a:rPr>
              <a:t>Confidentiality Agreement</a:t>
            </a:r>
            <a:br>
              <a:rPr lang="en-US" sz="5400" b="1" dirty="0">
                <a:solidFill>
                  <a:srgbClr val="FF0000"/>
                </a:solidFill>
              </a:rPr>
            </a:br>
            <a:r>
              <a:rPr lang="en-US" sz="5400" b="1" dirty="0">
                <a:solidFill>
                  <a:srgbClr val="0000FF"/>
                </a:solidFill>
              </a:rPr>
              <a:t>Training Confirmation</a:t>
            </a:r>
            <a:endParaRPr lang="en-US" sz="5400" b="1" dirty="0">
              <a:solidFill>
                <a:srgbClr val="FF0000"/>
              </a:solidFill>
            </a:endParaRPr>
          </a:p>
        </p:txBody>
      </p:sp>
      <p:pic>
        <p:nvPicPr>
          <p:cNvPr id="3" name="Audio 2">
            <a:hlinkClick r:id="" action="ppaction://media"/>
            <a:extLst>
              <a:ext uri="{FF2B5EF4-FFF2-40B4-BE49-F238E27FC236}">
                <a16:creationId xmlns:a16="http://schemas.microsoft.com/office/drawing/2014/main" id="{36FF527C-F6B6-4F77-B54C-5E43A1B1BD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660845"/>
      </p:ext>
    </p:extLst>
  </p:cSld>
  <p:clrMapOvr>
    <a:masterClrMapping/>
  </p:clrMapOvr>
  <p:transition advTm="48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331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3" name="Title 1"/>
          <p:cNvSpPr>
            <a:spLocks noGrp="1"/>
          </p:cNvSpPr>
          <p:nvPr>
            <p:ph type="title" idx="4294967295"/>
          </p:nvPr>
        </p:nvSpPr>
        <p:spPr>
          <a:xfrm>
            <a:off x="76200" y="242455"/>
            <a:ext cx="8991600" cy="6234545"/>
          </a:xfrm>
        </p:spPr>
        <p:txBody>
          <a:bodyPr/>
          <a:lstStyle/>
          <a:p>
            <a:pPr eaLnBrk="1" hangingPunct="1"/>
            <a:r>
              <a:rPr lang="en-US" sz="11500" b="1" dirty="0">
                <a:solidFill>
                  <a:srgbClr val="FF0000"/>
                </a:solidFill>
              </a:rPr>
              <a:t>Contact the CU office with any questions</a:t>
            </a:r>
          </a:p>
        </p:txBody>
      </p:sp>
      <p:pic>
        <p:nvPicPr>
          <p:cNvPr id="3" name="Audio 2">
            <a:hlinkClick r:id="" action="ppaction://media"/>
            <a:extLst>
              <a:ext uri="{FF2B5EF4-FFF2-40B4-BE49-F238E27FC236}">
                <a16:creationId xmlns:a16="http://schemas.microsoft.com/office/drawing/2014/main" id="{276130BE-078C-438C-A8BB-DEE02AD065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2892036"/>
      </p:ext>
    </p:extLst>
  </p:cSld>
  <p:clrMapOvr>
    <a:masterClrMapping/>
  </p:clrMapOvr>
  <p:transition advTm="65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331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290D3FC-B08F-4F99-AA67-BB070D6BB1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71563" y="533400"/>
            <a:ext cx="6858000" cy="3403997"/>
          </a:xfrm>
        </p:spPr>
        <p:txBody>
          <a:bodyPr>
            <a:noAutofit/>
          </a:bodyPr>
          <a:lstStyle/>
          <a:p>
            <a:r>
              <a:rPr lang="en-US" sz="4950" b="1" dirty="0">
                <a:solidFill>
                  <a:schemeClr val="bg1"/>
                </a:solidFill>
              </a:rPr>
              <a:t>FRANKLIN REGIONAL SCHOOLS FEDERAL CREDIT UNION</a:t>
            </a:r>
            <a:br>
              <a:rPr lang="en-US" sz="4950" b="1" dirty="0">
                <a:solidFill>
                  <a:schemeClr val="bg1"/>
                </a:solidFill>
              </a:rPr>
            </a:br>
            <a:r>
              <a:rPr lang="en-US" sz="4950" b="1" dirty="0">
                <a:solidFill>
                  <a:schemeClr val="bg1"/>
                </a:solidFill>
              </a:rPr>
              <a:t>Officer Training</a:t>
            </a:r>
          </a:p>
        </p:txBody>
      </p:sp>
      <p:sp>
        <p:nvSpPr>
          <p:cNvPr id="3" name="Subtitle 2"/>
          <p:cNvSpPr>
            <a:spLocks noGrp="1"/>
          </p:cNvSpPr>
          <p:nvPr>
            <p:ph type="subTitle" idx="1"/>
          </p:nvPr>
        </p:nvSpPr>
        <p:spPr>
          <a:xfrm>
            <a:off x="1046542" y="3957887"/>
            <a:ext cx="6858000" cy="2539603"/>
          </a:xfrm>
        </p:spPr>
        <p:txBody>
          <a:bodyPr/>
          <a:lstStyle/>
          <a:p>
            <a:r>
              <a:rPr lang="en-US" b="1" dirty="0">
                <a:solidFill>
                  <a:schemeClr val="bg1"/>
                </a:solidFill>
              </a:rPr>
              <a:t>AUGUST 2023</a:t>
            </a:r>
          </a:p>
          <a:p>
            <a:r>
              <a:rPr lang="en-US" b="1" dirty="0">
                <a:solidFill>
                  <a:schemeClr val="bg1"/>
                </a:solidFill>
              </a:rPr>
              <a:t>NOTE:  Materials were</a:t>
            </a:r>
          </a:p>
          <a:p>
            <a:r>
              <a:rPr lang="en-US" b="1" dirty="0">
                <a:solidFill>
                  <a:schemeClr val="bg1"/>
                </a:solidFill>
              </a:rPr>
              <a:t>Not mailed until</a:t>
            </a:r>
          </a:p>
          <a:p>
            <a:r>
              <a:rPr lang="en-US" b="1" dirty="0">
                <a:solidFill>
                  <a:schemeClr val="bg1"/>
                </a:solidFill>
              </a:rPr>
              <a:t>Late August</a:t>
            </a:r>
          </a:p>
          <a:p>
            <a:endParaRPr lang="en-US" b="1" dirty="0">
              <a:solidFill>
                <a:schemeClr val="bg1"/>
              </a:solidFill>
            </a:endParaRPr>
          </a:p>
        </p:txBody>
      </p:sp>
    </p:spTree>
    <p:extLst>
      <p:ext uri="{BB962C8B-B14F-4D97-AF65-F5344CB8AC3E}">
        <p14:creationId xmlns:p14="http://schemas.microsoft.com/office/powerpoint/2010/main" val="250200784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8610600" cy="6553200"/>
          </a:xfrm>
        </p:spPr>
        <p:txBody>
          <a:bodyPr>
            <a:noAutofit/>
          </a:bodyPr>
          <a:lstStyle/>
          <a:p>
            <a:r>
              <a:rPr lang="en-US" sz="4950" b="1" dirty="0">
                <a:solidFill>
                  <a:srgbClr val="FF0000"/>
                </a:solidFill>
              </a:rPr>
              <a:t>When you have finished be sure to sign and date your </a:t>
            </a:r>
            <a:br>
              <a:rPr lang="en-US" sz="4950" b="1" dirty="0">
                <a:solidFill>
                  <a:srgbClr val="FF0000"/>
                </a:solidFill>
              </a:rPr>
            </a:br>
            <a:r>
              <a:rPr lang="en-US" sz="4950" b="1" dirty="0"/>
              <a:t>Fraud Policy</a:t>
            </a:r>
            <a:br>
              <a:rPr lang="en-US" sz="4950" b="1" dirty="0">
                <a:solidFill>
                  <a:srgbClr val="FF0000"/>
                </a:solidFill>
              </a:rPr>
            </a:br>
            <a:r>
              <a:rPr lang="en-US" sz="4950" b="1" dirty="0">
                <a:solidFill>
                  <a:srgbClr val="0070C0"/>
                </a:solidFill>
              </a:rPr>
              <a:t>Confidentiality Agreement</a:t>
            </a:r>
            <a:br>
              <a:rPr lang="en-US" sz="4950" b="1" dirty="0">
                <a:solidFill>
                  <a:srgbClr val="FF0000"/>
                </a:solidFill>
              </a:rPr>
            </a:br>
            <a:r>
              <a:rPr lang="en-US" sz="4950" b="1" dirty="0">
                <a:solidFill>
                  <a:srgbClr val="0000FF"/>
                </a:solidFill>
              </a:rPr>
              <a:t>Training Confirmation</a:t>
            </a:r>
          </a:p>
        </p:txBody>
      </p:sp>
      <p:pic>
        <p:nvPicPr>
          <p:cNvPr id="5" name="Audio 4">
            <a:hlinkClick r:id="" action="ppaction://media"/>
            <a:extLst>
              <a:ext uri="{FF2B5EF4-FFF2-40B4-BE49-F238E27FC236}">
                <a16:creationId xmlns:a16="http://schemas.microsoft.com/office/drawing/2014/main" id="{8D1AB5A5-2FD0-46EB-B28E-F4073C5CDC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30553474"/>
      </p:ext>
    </p:extLst>
  </p:cSld>
  <p:clrMapOvr>
    <a:masterClrMapping/>
  </p:clrMapOvr>
  <mc:AlternateContent xmlns:mc="http://schemas.openxmlformats.org/markup-compatibility/2006" xmlns:p14="http://schemas.microsoft.com/office/powerpoint/2010/main">
    <mc:Choice Requires="p14">
      <p:transition spd="slow" p14:dur="2000" advTm="27815"/>
    </mc:Choice>
    <mc:Fallback xmlns="">
      <p:transition spd="slow" advTm="2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REQUIRED</a:t>
            </a:r>
          </a:p>
        </p:txBody>
      </p:sp>
      <p:sp>
        <p:nvSpPr>
          <p:cNvPr id="3" name="Content Placeholder 2"/>
          <p:cNvSpPr>
            <a:spLocks noGrp="1"/>
          </p:cNvSpPr>
          <p:nvPr>
            <p:ph idx="4294967295"/>
          </p:nvPr>
        </p:nvSpPr>
        <p:spPr>
          <a:xfrm>
            <a:off x="152400" y="1295400"/>
            <a:ext cx="8839200" cy="4830763"/>
          </a:xfrm>
        </p:spPr>
        <p:txBody>
          <a:bodyPr/>
          <a:lstStyle/>
          <a:p>
            <a:pPr eaLnBrk="1" hangingPunct="1"/>
            <a:r>
              <a:rPr lang="en-US" sz="6600" b="1" dirty="0">
                <a:solidFill>
                  <a:schemeClr val="bg1"/>
                </a:solidFill>
              </a:rPr>
              <a:t>CONFIDENTIALITY            			AGREEMENT</a:t>
            </a:r>
          </a:p>
          <a:p>
            <a:pPr eaLnBrk="1" hangingPunct="1"/>
            <a:r>
              <a:rPr lang="en-US" sz="6600" b="1" dirty="0">
                <a:solidFill>
                  <a:schemeClr val="bg1"/>
                </a:solidFill>
              </a:rPr>
              <a:t>FRAUD POLICY</a:t>
            </a:r>
          </a:p>
          <a:p>
            <a:pPr eaLnBrk="1" hangingPunct="1"/>
            <a:r>
              <a:rPr lang="en-US" sz="6600" b="1" dirty="0">
                <a:solidFill>
                  <a:schemeClr val="bg1"/>
                </a:solidFill>
              </a:rPr>
              <a:t>Financial Literacy Training (Board Only)</a:t>
            </a:r>
          </a:p>
        </p:txBody>
      </p:sp>
      <p:pic>
        <p:nvPicPr>
          <p:cNvPr id="2" name="Audio 1">
            <a:hlinkClick r:id="" action="ppaction://media"/>
            <a:extLst>
              <a:ext uri="{FF2B5EF4-FFF2-40B4-BE49-F238E27FC236}">
                <a16:creationId xmlns:a16="http://schemas.microsoft.com/office/drawing/2014/main" id="{7EB97734-8E69-47FC-8829-C274100FB2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4738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250">
                                          <p:stCondLst>
                                            <p:cond delay="0"/>
                                          </p:stCondLst>
                                        </p:cTn>
                                        <p:tgtEl>
                                          <p:spTgt spid="13313"/>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50"/>
                                        <p:tgtEl>
                                          <p:spTgt spid="3">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35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3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3313"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accent4">
            <a:lumMod val="95000"/>
            <a:lumOff val="5000"/>
          </a:schemeClr>
        </a:solidFill>
        <a:effectLst/>
      </p:bgPr>
    </p:bg>
    <p:spTree>
      <p:nvGrpSpPr>
        <p:cNvPr id="1" name=""/>
        <p:cNvGrpSpPr/>
        <p:nvPr/>
      </p:nvGrpSpPr>
      <p:grpSpPr>
        <a:xfrm>
          <a:off x="0" y="0"/>
          <a:ext cx="0" cy="0"/>
          <a:chOff x="0" y="0"/>
          <a:chExt cx="0" cy="0"/>
        </a:xfrm>
      </p:grpSpPr>
      <p:sp useBgFill="1">
        <p:nvSpPr>
          <p:cNvPr id="13313" name="Title 1"/>
          <p:cNvSpPr>
            <a:spLocks noGrp="1"/>
          </p:cNvSpPr>
          <p:nvPr>
            <p:ph type="title" idx="4294967295"/>
          </p:nvPr>
        </p:nvSpPr>
        <p:spPr/>
        <p:txBody>
          <a:bodyPr/>
          <a:lstStyle/>
          <a:p>
            <a:pPr eaLnBrk="1" hangingPunct="1"/>
            <a:r>
              <a:rPr lang="en-US" sz="6600" b="1" dirty="0">
                <a:solidFill>
                  <a:schemeClr val="bg1"/>
                </a:solidFill>
              </a:rPr>
              <a:t>ACRONYMS - ATM	</a:t>
            </a:r>
          </a:p>
        </p:txBody>
      </p:sp>
      <p:sp>
        <p:nvSpPr>
          <p:cNvPr id="3" name="Content Placeholder 2"/>
          <p:cNvSpPr>
            <a:spLocks noGrp="1"/>
          </p:cNvSpPr>
          <p:nvPr>
            <p:ph idx="4294967295"/>
          </p:nvPr>
        </p:nvSpPr>
        <p:spPr/>
        <p:txBody>
          <a:bodyPr/>
          <a:lstStyle/>
          <a:p>
            <a:pPr eaLnBrk="1" hangingPunct="1"/>
            <a:r>
              <a:rPr lang="en-US" sz="6600" b="1" dirty="0">
                <a:solidFill>
                  <a:srgbClr val="FFFF00"/>
                </a:solidFill>
              </a:rPr>
              <a:t>A</a:t>
            </a:r>
            <a:r>
              <a:rPr lang="en-US" sz="6600" b="1" dirty="0">
                <a:solidFill>
                  <a:schemeClr val="bg1"/>
                </a:solidFill>
              </a:rPr>
              <a:t>UTOMATED</a:t>
            </a:r>
          </a:p>
          <a:p>
            <a:pPr algn="ctr" eaLnBrk="1" hangingPunct="1"/>
            <a:r>
              <a:rPr lang="en-US" sz="6600" b="1" dirty="0">
                <a:solidFill>
                  <a:srgbClr val="FFFF00"/>
                </a:solidFill>
              </a:rPr>
              <a:t>T</a:t>
            </a:r>
            <a:r>
              <a:rPr lang="en-US" sz="6600" b="1" dirty="0">
                <a:solidFill>
                  <a:schemeClr val="bg1"/>
                </a:solidFill>
              </a:rPr>
              <a:t>ELLER</a:t>
            </a:r>
          </a:p>
          <a:p>
            <a:pPr algn="r" eaLnBrk="1" hangingPunct="1"/>
            <a:r>
              <a:rPr lang="en-US" sz="6600" b="1" dirty="0">
                <a:solidFill>
                  <a:srgbClr val="FFFF00"/>
                </a:solidFill>
              </a:rPr>
              <a:t>M</a:t>
            </a:r>
            <a:r>
              <a:rPr lang="en-US" sz="6600" b="1" dirty="0">
                <a:solidFill>
                  <a:schemeClr val="bg1"/>
                </a:solidFill>
              </a:rPr>
              <a:t>ACHINE</a:t>
            </a:r>
          </a:p>
        </p:txBody>
      </p:sp>
      <p:pic>
        <p:nvPicPr>
          <p:cNvPr id="2" name="Audio 1">
            <a:hlinkClick r:id="" action="ppaction://media"/>
            <a:extLst>
              <a:ext uri="{FF2B5EF4-FFF2-40B4-BE49-F238E27FC236}">
                <a16:creationId xmlns:a16="http://schemas.microsoft.com/office/drawing/2014/main" id="{656CDCAD-9AB6-4742-A4BD-9DABD8F4748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5303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25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25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3313" grpId="0" animBg="1"/>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FF000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NCUA</a:t>
            </a:r>
          </a:p>
        </p:txBody>
      </p:sp>
      <p:sp>
        <p:nvSpPr>
          <p:cNvPr id="3" name="Content Placeholder 2"/>
          <p:cNvSpPr>
            <a:spLocks noGrp="1"/>
          </p:cNvSpPr>
          <p:nvPr>
            <p:ph idx="4294967295"/>
          </p:nvPr>
        </p:nvSpPr>
        <p:spPr/>
        <p:txBody>
          <a:bodyPr/>
          <a:lstStyle/>
          <a:p>
            <a:pPr algn="ctr" eaLnBrk="1" hangingPunct="1"/>
            <a:r>
              <a:rPr lang="en-US" sz="6600" b="1" dirty="0">
                <a:solidFill>
                  <a:srgbClr val="FFFF00"/>
                </a:solidFill>
              </a:rPr>
              <a:t>N</a:t>
            </a:r>
            <a:r>
              <a:rPr lang="en-US" sz="6600" b="1" dirty="0">
                <a:solidFill>
                  <a:schemeClr val="bg1"/>
                </a:solidFill>
              </a:rPr>
              <a:t>ATIONAL</a:t>
            </a:r>
          </a:p>
          <a:p>
            <a:pPr algn="ctr" eaLnBrk="1" hangingPunct="1"/>
            <a:r>
              <a:rPr lang="en-US" sz="6600" b="1" dirty="0">
                <a:solidFill>
                  <a:srgbClr val="FFFF00"/>
                </a:solidFill>
              </a:rPr>
              <a:t>C</a:t>
            </a:r>
            <a:r>
              <a:rPr lang="en-US" sz="6600" b="1" dirty="0">
                <a:solidFill>
                  <a:schemeClr val="bg1"/>
                </a:solidFill>
              </a:rPr>
              <a:t>REDIT</a:t>
            </a:r>
          </a:p>
          <a:p>
            <a:pPr algn="ctr" eaLnBrk="1" hangingPunct="1"/>
            <a:r>
              <a:rPr lang="en-US" sz="6600" b="1" dirty="0">
                <a:solidFill>
                  <a:srgbClr val="FFFF00"/>
                </a:solidFill>
              </a:rPr>
              <a:t>U</a:t>
            </a:r>
            <a:r>
              <a:rPr lang="en-US" sz="6600" b="1" dirty="0">
                <a:solidFill>
                  <a:schemeClr val="bg1"/>
                </a:solidFill>
              </a:rPr>
              <a:t>NION</a:t>
            </a:r>
          </a:p>
          <a:p>
            <a:pPr algn="ctr" eaLnBrk="1" hangingPunct="1"/>
            <a:r>
              <a:rPr lang="en-US" sz="6600" b="1" dirty="0">
                <a:solidFill>
                  <a:srgbClr val="FFFF00"/>
                </a:solidFill>
              </a:rPr>
              <a:t>A</a:t>
            </a:r>
            <a:r>
              <a:rPr lang="en-US" sz="6600" b="1" dirty="0">
                <a:solidFill>
                  <a:schemeClr val="bg1"/>
                </a:solidFill>
              </a:rPr>
              <a:t>DMINISTRATION</a:t>
            </a:r>
          </a:p>
          <a:p>
            <a:pPr algn="r" eaLnBrk="1" hangingPunct="1"/>
            <a:endParaRPr lang="en-US" sz="6600" b="1" dirty="0">
              <a:solidFill>
                <a:schemeClr val="bg1"/>
              </a:solidFill>
            </a:endParaRPr>
          </a:p>
        </p:txBody>
      </p:sp>
      <p:pic>
        <p:nvPicPr>
          <p:cNvPr id="2" name="Audio 1">
            <a:hlinkClick r:id="" action="ppaction://media"/>
            <a:extLst>
              <a:ext uri="{FF2B5EF4-FFF2-40B4-BE49-F238E27FC236}">
                <a16:creationId xmlns:a16="http://schemas.microsoft.com/office/drawing/2014/main" id="{D500896C-D78E-42C5-BBDE-FE926118634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2810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500">
                                          <p:stCondLst>
                                            <p:cond delay="0"/>
                                          </p:stCondLst>
                                        </p:cTn>
                                        <p:tgtEl>
                                          <p:spTgt spid="13313"/>
                                        </p:tgtEl>
                                      </p:cBhvr>
                                    </p:animEffect>
                                  </p:childTnLst>
                                </p:cTn>
                              </p:par>
                              <p:par>
                                <p:cTn id="10" presetID="22" presetClass="entr" presetSubtype="4" fill="hold" grpId="0" nodeType="withEffect">
                                  <p:stCondLst>
                                    <p:cond delay="25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250"/>
                                        <p:tgtEl>
                                          <p:spTgt spid="3">
                                            <p:txEl>
                                              <p:pRg st="0" end="0"/>
                                            </p:txEl>
                                          </p:spTgt>
                                        </p:tgtEl>
                                      </p:cBhvr>
                                    </p:animEffect>
                                  </p:childTnLst>
                                </p:cTn>
                              </p:par>
                              <p:par>
                                <p:cTn id="13" presetID="22" presetClass="entr" presetSubtype="4" fill="hold" grpId="0" nodeType="with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10"/>
                                        <p:tgtEl>
                                          <p:spTgt spid="3">
                                            <p:txEl>
                                              <p:pRg st="1" end="1"/>
                                            </p:txEl>
                                          </p:spTgt>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10"/>
                                        <p:tgtEl>
                                          <p:spTgt spid="3">
                                            <p:txEl>
                                              <p:pRg st="2" end="2"/>
                                            </p:txEl>
                                          </p:spTgt>
                                        </p:tgtEl>
                                      </p:cBhvr>
                                    </p:animEffect>
                                  </p:childTnLst>
                                </p:cTn>
                              </p:par>
                              <p:par>
                                <p:cTn id="19" presetID="22" presetClass="entr" presetSubtype="4" fill="hold" grpId="0" nodeType="withEffect">
                                  <p:stCondLst>
                                    <p:cond delay="5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1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3313"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7030A0"/>
        </a:solidFill>
        <a:effectLst/>
      </p:bgPr>
    </p:bg>
    <p:spTree>
      <p:nvGrpSpPr>
        <p:cNvPr id="1" name=""/>
        <p:cNvGrpSpPr/>
        <p:nvPr/>
      </p:nvGrpSpPr>
      <p:grpSpPr>
        <a:xfrm>
          <a:off x="0" y="0"/>
          <a:ext cx="0" cy="0"/>
          <a:chOff x="0" y="0"/>
          <a:chExt cx="0" cy="0"/>
        </a:xfrm>
      </p:grpSpPr>
      <p:sp>
        <p:nvSpPr>
          <p:cNvPr id="13313" name="Title 1"/>
          <p:cNvSpPr>
            <a:spLocks noGrp="1"/>
          </p:cNvSpPr>
          <p:nvPr>
            <p:ph type="title" idx="4294967295"/>
          </p:nvPr>
        </p:nvSpPr>
        <p:spPr/>
        <p:txBody>
          <a:bodyPr/>
          <a:lstStyle/>
          <a:p>
            <a:pPr eaLnBrk="1" hangingPunct="1"/>
            <a:r>
              <a:rPr lang="en-US" sz="6600" b="1" dirty="0">
                <a:solidFill>
                  <a:schemeClr val="bg1"/>
                </a:solidFill>
              </a:rPr>
              <a:t>SAR</a:t>
            </a:r>
          </a:p>
        </p:txBody>
      </p:sp>
      <p:sp>
        <p:nvSpPr>
          <p:cNvPr id="3" name="Content Placeholder 2"/>
          <p:cNvSpPr>
            <a:spLocks noGrp="1"/>
          </p:cNvSpPr>
          <p:nvPr>
            <p:ph idx="4294967295"/>
          </p:nvPr>
        </p:nvSpPr>
        <p:spPr/>
        <p:txBody>
          <a:bodyPr/>
          <a:lstStyle/>
          <a:p>
            <a:pPr eaLnBrk="1" hangingPunct="1"/>
            <a:r>
              <a:rPr lang="en-US" sz="6600" b="1" dirty="0">
                <a:solidFill>
                  <a:srgbClr val="FFFF00"/>
                </a:solidFill>
              </a:rPr>
              <a:t>S</a:t>
            </a:r>
            <a:r>
              <a:rPr lang="en-US" sz="6600" b="1" dirty="0">
                <a:solidFill>
                  <a:schemeClr val="bg1"/>
                </a:solidFill>
              </a:rPr>
              <a:t>uspicious</a:t>
            </a:r>
          </a:p>
          <a:p>
            <a:pPr algn="ctr" eaLnBrk="1" hangingPunct="1"/>
            <a:r>
              <a:rPr lang="en-US" sz="6600" b="1" dirty="0">
                <a:solidFill>
                  <a:srgbClr val="FFFF00"/>
                </a:solidFill>
              </a:rPr>
              <a:t>A</a:t>
            </a:r>
            <a:r>
              <a:rPr lang="en-US" sz="6600" b="1" dirty="0">
                <a:solidFill>
                  <a:schemeClr val="bg1"/>
                </a:solidFill>
              </a:rPr>
              <a:t>ctivity</a:t>
            </a:r>
          </a:p>
          <a:p>
            <a:pPr algn="r" eaLnBrk="1" hangingPunct="1"/>
            <a:r>
              <a:rPr lang="en-US" sz="6600" b="1" dirty="0">
                <a:solidFill>
                  <a:srgbClr val="FFFF00"/>
                </a:solidFill>
              </a:rPr>
              <a:t>R</a:t>
            </a:r>
            <a:r>
              <a:rPr lang="en-US" sz="6600" b="1" dirty="0">
                <a:solidFill>
                  <a:schemeClr val="bg1"/>
                </a:solidFill>
              </a:rPr>
              <a:t>eport</a:t>
            </a:r>
          </a:p>
        </p:txBody>
      </p:sp>
      <p:pic>
        <p:nvPicPr>
          <p:cNvPr id="2" name="Audio 1">
            <a:hlinkClick r:id="" action="ppaction://media"/>
            <a:extLst>
              <a:ext uri="{FF2B5EF4-FFF2-40B4-BE49-F238E27FC236}">
                <a16:creationId xmlns:a16="http://schemas.microsoft.com/office/drawing/2014/main" id="{C44648F4-01AA-49E9-BC6D-BE2AEBA401A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12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3313"/>
                                        </p:tgtEl>
                                        <p:attrNameLst>
                                          <p:attrName>style.visibility</p:attrName>
                                        </p:attrNameLst>
                                      </p:cBhvr>
                                      <p:to>
                                        <p:strVal val="visible"/>
                                      </p:to>
                                    </p:set>
                                    <p:animEffect transition="in" filter="fade">
                                      <p:cBhvr>
                                        <p:cTn id="9" dur="1000">
                                          <p:stCondLst>
                                            <p:cond delay="0"/>
                                          </p:stCondLst>
                                        </p:cTn>
                                        <p:tgtEl>
                                          <p:spTgt spid="133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3313"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7.6|6.7"/>
</p:tagLst>
</file>

<file path=ppt/tags/tag10.xml><?xml version="1.0" encoding="utf-8"?>
<p:tagLst xmlns:a="http://schemas.openxmlformats.org/drawingml/2006/main" xmlns:r="http://schemas.openxmlformats.org/officeDocument/2006/relationships" xmlns:p="http://schemas.openxmlformats.org/presentationml/2006/main">
  <p:tag name="TIMING" val="|1.7|38.7"/>
</p:tagLst>
</file>

<file path=ppt/tags/tag11.xml><?xml version="1.0" encoding="utf-8"?>
<p:tagLst xmlns:a="http://schemas.openxmlformats.org/drawingml/2006/main" xmlns:r="http://schemas.openxmlformats.org/officeDocument/2006/relationships" xmlns:p="http://schemas.openxmlformats.org/presentationml/2006/main">
  <p:tag name="TIMING" val="|5|0.8|1.6|1.1"/>
</p:tagLst>
</file>

<file path=ppt/tags/tag12.xml><?xml version="1.0" encoding="utf-8"?>
<p:tagLst xmlns:a="http://schemas.openxmlformats.org/drawingml/2006/main" xmlns:r="http://schemas.openxmlformats.org/officeDocument/2006/relationships" xmlns:p="http://schemas.openxmlformats.org/presentationml/2006/main">
  <p:tag name="TIMING" val="|2|21.3|20.7"/>
</p:tagLst>
</file>

<file path=ppt/tags/tag13.xml><?xml version="1.0" encoding="utf-8"?>
<p:tagLst xmlns:a="http://schemas.openxmlformats.org/drawingml/2006/main" xmlns:r="http://schemas.openxmlformats.org/officeDocument/2006/relationships" xmlns:p="http://schemas.openxmlformats.org/presentationml/2006/main">
  <p:tag name="TIMING" val="|3.3|25.3"/>
</p:tagLst>
</file>

<file path=ppt/tags/tag14.xml><?xml version="1.0" encoding="utf-8"?>
<p:tagLst xmlns:a="http://schemas.openxmlformats.org/drawingml/2006/main" xmlns:r="http://schemas.openxmlformats.org/officeDocument/2006/relationships" xmlns:p="http://schemas.openxmlformats.org/presentationml/2006/main">
  <p:tag name="TIMING" val="|1.9|24.1|11.3"/>
</p:tagLst>
</file>

<file path=ppt/tags/tag15.xml><?xml version="1.0" encoding="utf-8"?>
<p:tagLst xmlns:a="http://schemas.openxmlformats.org/drawingml/2006/main" xmlns:r="http://schemas.openxmlformats.org/officeDocument/2006/relationships" xmlns:p="http://schemas.openxmlformats.org/presentationml/2006/main">
  <p:tag name="TIMING" val="|6.1|8.6|12.4"/>
</p:tagLst>
</file>

<file path=ppt/tags/tag16.xml><?xml version="1.0" encoding="utf-8"?>
<p:tagLst xmlns:a="http://schemas.openxmlformats.org/drawingml/2006/main" xmlns:r="http://schemas.openxmlformats.org/officeDocument/2006/relationships" xmlns:p="http://schemas.openxmlformats.org/presentationml/2006/main">
  <p:tag name="TIMING" val="|1.7|9.3|3.4"/>
</p:tagLst>
</file>

<file path=ppt/tags/tag17.xml><?xml version="1.0" encoding="utf-8"?>
<p:tagLst xmlns:a="http://schemas.openxmlformats.org/drawingml/2006/main" xmlns:r="http://schemas.openxmlformats.org/officeDocument/2006/relationships" xmlns:p="http://schemas.openxmlformats.org/presentationml/2006/main">
  <p:tag name="TIMING" val="|6.2|12.2|3.7"/>
</p:tagLst>
</file>

<file path=ppt/tags/tag18.xml><?xml version="1.0" encoding="utf-8"?>
<p:tagLst xmlns:a="http://schemas.openxmlformats.org/drawingml/2006/main" xmlns:r="http://schemas.openxmlformats.org/officeDocument/2006/relationships" xmlns:p="http://schemas.openxmlformats.org/presentationml/2006/main">
  <p:tag name="TIMING" val="|9.6|10.8"/>
</p:tagLst>
</file>

<file path=ppt/tags/tag19.xml><?xml version="1.0" encoding="utf-8"?>
<p:tagLst xmlns:a="http://schemas.openxmlformats.org/drawingml/2006/main" xmlns:r="http://schemas.openxmlformats.org/officeDocument/2006/relationships" xmlns:p="http://schemas.openxmlformats.org/presentationml/2006/main">
  <p:tag name="TIMING" val="|8.3|5.6|14"/>
</p:tagLst>
</file>

<file path=ppt/tags/tag2.xml><?xml version="1.0" encoding="utf-8"?>
<p:tagLst xmlns:a="http://schemas.openxmlformats.org/drawingml/2006/main" xmlns:r="http://schemas.openxmlformats.org/officeDocument/2006/relationships" xmlns:p="http://schemas.openxmlformats.org/presentationml/2006/main">
  <p:tag name="TIMING" val="|9.5|2.7|1.3"/>
</p:tagLst>
</file>

<file path=ppt/tags/tag20.xml><?xml version="1.0" encoding="utf-8"?>
<p:tagLst xmlns:a="http://schemas.openxmlformats.org/drawingml/2006/main" xmlns:r="http://schemas.openxmlformats.org/officeDocument/2006/relationships" xmlns:p="http://schemas.openxmlformats.org/presentationml/2006/main">
  <p:tag name="TIMING" val="|1.3|7.4|4.7"/>
</p:tagLst>
</file>

<file path=ppt/tags/tag21.xml><?xml version="1.0" encoding="utf-8"?>
<p:tagLst xmlns:a="http://schemas.openxmlformats.org/drawingml/2006/main" xmlns:r="http://schemas.openxmlformats.org/officeDocument/2006/relationships" xmlns:p="http://schemas.openxmlformats.org/presentationml/2006/main">
  <p:tag name="TIMING" val="|7.4|7.8"/>
</p:tagLst>
</file>

<file path=ppt/tags/tag22.xml><?xml version="1.0" encoding="utf-8"?>
<p:tagLst xmlns:a="http://schemas.openxmlformats.org/drawingml/2006/main" xmlns:r="http://schemas.openxmlformats.org/officeDocument/2006/relationships" xmlns:p="http://schemas.openxmlformats.org/presentationml/2006/main">
  <p:tag name="TIMING" val="|2.6|13.9|7.8"/>
</p:tagLst>
</file>

<file path=ppt/tags/tag23.xml><?xml version="1.0" encoding="utf-8"?>
<p:tagLst xmlns:a="http://schemas.openxmlformats.org/drawingml/2006/main" xmlns:r="http://schemas.openxmlformats.org/officeDocument/2006/relationships" xmlns:p="http://schemas.openxmlformats.org/presentationml/2006/main">
  <p:tag name="TIMING" val="|12.4|3.8|2.8"/>
</p:tagLst>
</file>

<file path=ppt/tags/tag24.xml><?xml version="1.0" encoding="utf-8"?>
<p:tagLst xmlns:a="http://schemas.openxmlformats.org/drawingml/2006/main" xmlns:r="http://schemas.openxmlformats.org/officeDocument/2006/relationships" xmlns:p="http://schemas.openxmlformats.org/presentationml/2006/main">
  <p:tag name="TIMING" val="|10.2|45"/>
</p:tagLst>
</file>

<file path=ppt/tags/tag25.xml><?xml version="1.0" encoding="utf-8"?>
<p:tagLst xmlns:a="http://schemas.openxmlformats.org/drawingml/2006/main" xmlns:r="http://schemas.openxmlformats.org/officeDocument/2006/relationships" xmlns:p="http://schemas.openxmlformats.org/presentationml/2006/main">
  <p:tag name="TIMING" val="|1.4|24.2|11.6"/>
</p:tagLst>
</file>

<file path=ppt/tags/tag26.xml><?xml version="1.0" encoding="utf-8"?>
<p:tagLst xmlns:a="http://schemas.openxmlformats.org/drawingml/2006/main" xmlns:r="http://schemas.openxmlformats.org/officeDocument/2006/relationships" xmlns:p="http://schemas.openxmlformats.org/presentationml/2006/main">
  <p:tag name="TIMING" val="|2.4|12.4|5.4"/>
</p:tagLst>
</file>

<file path=ppt/tags/tag3.xml><?xml version="1.0" encoding="utf-8"?>
<p:tagLst xmlns:a="http://schemas.openxmlformats.org/drawingml/2006/main" xmlns:r="http://schemas.openxmlformats.org/officeDocument/2006/relationships" xmlns:p="http://schemas.openxmlformats.org/presentationml/2006/main">
  <p:tag name="TIMING" val="|5|2.2|1.1|1.6"/>
</p:tagLst>
</file>

<file path=ppt/tags/tag4.xml><?xml version="1.0" encoding="utf-8"?>
<p:tagLst xmlns:a="http://schemas.openxmlformats.org/drawingml/2006/main" xmlns:r="http://schemas.openxmlformats.org/officeDocument/2006/relationships" xmlns:p="http://schemas.openxmlformats.org/presentationml/2006/main">
  <p:tag name="TIMING" val="|3.7|1.2|1.5"/>
</p:tagLst>
</file>

<file path=ppt/tags/tag5.xml><?xml version="1.0" encoding="utf-8"?>
<p:tagLst xmlns:a="http://schemas.openxmlformats.org/drawingml/2006/main" xmlns:r="http://schemas.openxmlformats.org/officeDocument/2006/relationships" xmlns:p="http://schemas.openxmlformats.org/presentationml/2006/main">
  <p:tag name="TIMING" val="|3.5|1.1|1.4"/>
</p:tagLst>
</file>

<file path=ppt/tags/tag6.xml><?xml version="1.0" encoding="utf-8"?>
<p:tagLst xmlns:a="http://schemas.openxmlformats.org/drawingml/2006/main" xmlns:r="http://schemas.openxmlformats.org/officeDocument/2006/relationships" xmlns:p="http://schemas.openxmlformats.org/presentationml/2006/main">
  <p:tag name="TIMING" val="|1.1|8.6|0.7"/>
</p:tagLst>
</file>

<file path=ppt/tags/tag7.xml><?xml version="1.0" encoding="utf-8"?>
<p:tagLst xmlns:a="http://schemas.openxmlformats.org/drawingml/2006/main" xmlns:r="http://schemas.openxmlformats.org/officeDocument/2006/relationships" xmlns:p="http://schemas.openxmlformats.org/presentationml/2006/main">
  <p:tag name="TIMING" val="|2.6|3.6|1.3|1.1"/>
</p:tagLst>
</file>

<file path=ppt/tags/tag8.xml><?xml version="1.0" encoding="utf-8"?>
<p:tagLst xmlns:a="http://schemas.openxmlformats.org/drawingml/2006/main" xmlns:r="http://schemas.openxmlformats.org/officeDocument/2006/relationships" xmlns:p="http://schemas.openxmlformats.org/presentationml/2006/main">
  <p:tag name="TIMING" val="|2.4|1.2|1.1|1.3"/>
</p:tagLst>
</file>

<file path=ppt/tags/tag9.xml><?xml version="1.0" encoding="utf-8"?>
<p:tagLst xmlns:a="http://schemas.openxmlformats.org/drawingml/2006/main" xmlns:r="http://schemas.openxmlformats.org/officeDocument/2006/relationships" xmlns:p="http://schemas.openxmlformats.org/presentationml/2006/main">
  <p:tag name="TIMING" val="|4|3.7|0.7"/>
</p:tagLst>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5957</TotalTime>
  <Words>515</Words>
  <Application>Microsoft Office PowerPoint</Application>
  <PresentationFormat>On-screen Show (4:3)</PresentationFormat>
  <Paragraphs>116</Paragraphs>
  <Slides>34</Slides>
  <Notes>1</Notes>
  <HiddenSlides>0</HiddenSlides>
  <MMClips>31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Be sure that you have speakers connected and know how to adjust your volume.  Do not continue if you do not hear audio. If you do not hear audio, try pressing the left arrow key and then the space bar. Advance by pushing the space bar. </vt:lpstr>
      <vt:lpstr> Use ESC to leave the presentation  </vt:lpstr>
      <vt:lpstr> Press “space bar” to continue.</vt:lpstr>
      <vt:lpstr>FRANKLIN REGIONAL SCHOOLS FEDERAL CREDIT UNION Officer Training</vt:lpstr>
      <vt:lpstr>When you have finished be sure to sign and date your  Fraud Policy Confidentiality Agreement Training Confirmation</vt:lpstr>
      <vt:lpstr>REQUIRED</vt:lpstr>
      <vt:lpstr>ACRONYMS - ATM </vt:lpstr>
      <vt:lpstr>NCUA</vt:lpstr>
      <vt:lpstr>SAR</vt:lpstr>
      <vt:lpstr>CTR</vt:lpstr>
      <vt:lpstr>CIP</vt:lpstr>
      <vt:lpstr>OFAC</vt:lpstr>
      <vt:lpstr>FinCEN</vt:lpstr>
      <vt:lpstr>BSA</vt:lpstr>
      <vt:lpstr>NOTHING NEW FOR</vt:lpstr>
      <vt:lpstr>CECL</vt:lpstr>
      <vt:lpstr>What needs to be considered in BSA risk assessment?</vt:lpstr>
      <vt:lpstr>What should be considered when risk rating a member?</vt:lpstr>
      <vt:lpstr>What should be part of internal controls? (No Audio)</vt:lpstr>
      <vt:lpstr>What are BSA board requirements?</vt:lpstr>
      <vt:lpstr>When should a CTR be filed?</vt:lpstr>
      <vt:lpstr>What might trigger an SAR?</vt:lpstr>
      <vt:lpstr>Who is responsible for filing an SAR?</vt:lpstr>
      <vt:lpstr>How does one file an SAR?</vt:lpstr>
      <vt:lpstr>File an SAR</vt:lpstr>
      <vt:lpstr>When would this be appropriate to say to a member?</vt:lpstr>
      <vt:lpstr>Who should you contact if you discover that John has become “incapacitated?” (No Audio)</vt:lpstr>
      <vt:lpstr>When is the membership and vendor list compared to OFAC?</vt:lpstr>
      <vt:lpstr>If the CU office suffers a catastrophic event (fire, flood, etc.), where would we set up temporary services?</vt:lpstr>
      <vt:lpstr>REVIEW</vt:lpstr>
      <vt:lpstr>Risk Focused Exam</vt:lpstr>
      <vt:lpstr>Make sure that you sign, date, and mail to the CU office your Fraud Policy Confidentiality Agreement Training Confirmation</vt:lpstr>
      <vt:lpstr>Contact the CU office with any questions</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#2051  I Was There to Here Your Borning Cry</dc:title>
  <dc:creator>elblanko</dc:creator>
  <cp:lastModifiedBy>John Blank</cp:lastModifiedBy>
  <cp:revision>578</cp:revision>
  <cp:lastPrinted>2019-08-13T13:11:14Z</cp:lastPrinted>
  <dcterms:created xsi:type="dcterms:W3CDTF">2012-08-08T16:21:27Z</dcterms:created>
  <dcterms:modified xsi:type="dcterms:W3CDTF">2023-08-22T15:20:01Z</dcterms:modified>
</cp:coreProperties>
</file>